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4"/>
    <p:sldMasterId id="2147483660" r:id="rId5"/>
    <p:sldMasterId id="2147483679" r:id="rId6"/>
    <p:sldMasterId id="2147483752" r:id="rId7"/>
    <p:sldMasterId id="2147483769" r:id="rId8"/>
    <p:sldMasterId id="2147483772" r:id="rId9"/>
    <p:sldMasterId id="2147483791" r:id="rId10"/>
    <p:sldMasterId id="2147483797" r:id="rId11"/>
  </p:sldMasterIdLst>
  <p:notesMasterIdLst>
    <p:notesMasterId r:id="rId50"/>
  </p:notesMasterIdLst>
  <p:handoutMasterIdLst>
    <p:handoutMasterId r:id="rId51"/>
  </p:handoutMasterIdLst>
  <p:sldIdLst>
    <p:sldId id="268" r:id="rId12"/>
    <p:sldId id="542" r:id="rId13"/>
    <p:sldId id="548" r:id="rId14"/>
    <p:sldId id="543" r:id="rId15"/>
    <p:sldId id="390" r:id="rId16"/>
    <p:sldId id="547" r:id="rId17"/>
    <p:sldId id="395" r:id="rId18"/>
    <p:sldId id="605" r:id="rId19"/>
    <p:sldId id="602" r:id="rId20"/>
    <p:sldId id="544" r:id="rId21"/>
    <p:sldId id="549" r:id="rId22"/>
    <p:sldId id="562" r:id="rId23"/>
    <p:sldId id="563" r:id="rId24"/>
    <p:sldId id="560" r:id="rId25"/>
    <p:sldId id="623" r:id="rId26"/>
    <p:sldId id="619" r:id="rId27"/>
    <p:sldId id="561" r:id="rId28"/>
    <p:sldId id="604" r:id="rId29"/>
    <p:sldId id="620" r:id="rId30"/>
    <p:sldId id="621" r:id="rId31"/>
    <p:sldId id="585" r:id="rId32"/>
    <p:sldId id="498" r:id="rId33"/>
    <p:sldId id="500" r:id="rId34"/>
    <p:sldId id="608" r:id="rId35"/>
    <p:sldId id="567" r:id="rId36"/>
    <p:sldId id="546" r:id="rId37"/>
    <p:sldId id="603" r:id="rId38"/>
    <p:sldId id="624" r:id="rId39"/>
    <p:sldId id="440" r:id="rId40"/>
    <p:sldId id="571" r:id="rId41"/>
    <p:sldId id="572" r:id="rId42"/>
    <p:sldId id="573" r:id="rId43"/>
    <p:sldId id="574" r:id="rId44"/>
    <p:sldId id="575" r:id="rId45"/>
    <p:sldId id="576" r:id="rId46"/>
    <p:sldId id="629" r:id="rId47"/>
    <p:sldId id="583" r:id="rId48"/>
    <p:sldId id="579" r:id="rId49"/>
  </p:sldIdLst>
  <p:sldSz cx="9144000" cy="6858000" type="screen4x3"/>
  <p:notesSz cx="6797675" cy="985678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F55FAFB-F08F-49D2-8069-A3C54EC38136}">
          <p14:sldIdLst>
            <p14:sldId id="268"/>
            <p14:sldId id="542"/>
            <p14:sldId id="548"/>
            <p14:sldId id="543"/>
            <p14:sldId id="390"/>
            <p14:sldId id="547"/>
            <p14:sldId id="395"/>
            <p14:sldId id="605"/>
            <p14:sldId id="602"/>
            <p14:sldId id="544"/>
            <p14:sldId id="549"/>
            <p14:sldId id="562"/>
            <p14:sldId id="563"/>
            <p14:sldId id="560"/>
            <p14:sldId id="623"/>
            <p14:sldId id="619"/>
            <p14:sldId id="561"/>
            <p14:sldId id="604"/>
            <p14:sldId id="620"/>
            <p14:sldId id="621"/>
            <p14:sldId id="585"/>
            <p14:sldId id="498"/>
            <p14:sldId id="500"/>
            <p14:sldId id="608"/>
          </p14:sldIdLst>
        </p14:section>
        <p14:section name="fiches projets" id="{FEEAA9A4-E3D7-4DF8-B593-85D63370AF99}">
          <p14:sldIdLst>
            <p14:sldId id="567"/>
            <p14:sldId id="546"/>
            <p14:sldId id="603"/>
            <p14:sldId id="624"/>
            <p14:sldId id="440"/>
            <p14:sldId id="571"/>
            <p14:sldId id="572"/>
            <p14:sldId id="573"/>
            <p14:sldId id="574"/>
            <p14:sldId id="575"/>
            <p14:sldId id="576"/>
            <p14:sldId id="629"/>
            <p14:sldId id="583"/>
            <p14:sldId id="579"/>
          </p14:sldIdLst>
        </p14:section>
        <p14:section name="Section sans titre" id="{F54F629D-DC72-42D3-8B50-A1199347CA0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462CE0"/>
    <a:srgbClr val="003871"/>
    <a:srgbClr val="E4B3B2"/>
    <a:srgbClr val="CCFF33"/>
    <a:srgbClr val="DDDDDD"/>
    <a:srgbClr val="FFCCCC"/>
    <a:srgbClr val="CCFF99"/>
    <a:srgbClr val="99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73" autoAdjust="0"/>
    <p:restoredTop sz="96625" autoAdjust="0"/>
  </p:normalViewPr>
  <p:slideViewPr>
    <p:cSldViewPr snapToObjects="1">
      <p:cViewPr>
        <p:scale>
          <a:sx n="75" d="100"/>
          <a:sy n="75" d="100"/>
        </p:scale>
        <p:origin x="-9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42"/>
    </p:cViewPr>
  </p:sorterViewPr>
  <p:notesViewPr>
    <p:cSldViewPr snapToObjects="1">
      <p:cViewPr varScale="1">
        <p:scale>
          <a:sx n="52" d="100"/>
          <a:sy n="52" d="100"/>
        </p:scale>
        <p:origin x="-2244" y="-90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5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AGENCES ONET</a:t>
            </a:r>
          </a:p>
          <a:p>
            <a:pPr>
              <a:defRPr/>
            </a:pPr>
            <a:r>
              <a:rPr lang="en-US" dirty="0" smtClean="0"/>
              <a:t>FIN 2016 (% CA)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Produits Chimie Classique</c:v>
                </c:pt>
                <c:pt idx="1">
                  <c:v>Produits écologiques + Biotechnologiques
 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84.65</c:v>
                </c:pt>
                <c:pt idx="1">
                  <c:v>15.36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AGENCES ONET</a:t>
            </a:r>
          </a:p>
          <a:p>
            <a:pPr>
              <a:defRPr/>
            </a:pPr>
            <a:r>
              <a:rPr lang="en-US" dirty="0" smtClean="0"/>
              <a:t>FIN 2017 (% CA)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5.0857721243597637E-2"/>
                  <c:y val="-3.554868968563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511370351704487E-2"/>
                  <c:y val="-4.120427437512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Produits Chimie Classique</c:v>
                </c:pt>
                <c:pt idx="1">
                  <c:v>Produits écologiques + Biotechnologiques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A6848-E581-4146-A1EF-27CCB18D13E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750FF61-A604-466E-AB32-AB8860868862}">
      <dgm:prSet phldrT="[Texte]" custT="1"/>
      <dgm:spPr/>
      <dgm:t>
        <a:bodyPr/>
        <a:lstStyle/>
        <a:p>
          <a:r>
            <a:rPr lang="fr-FR" sz="1400" b="1" dirty="0" smtClean="0"/>
            <a:t>Communication</a:t>
          </a:r>
          <a:endParaRPr lang="fr-FR" sz="1400" b="1" dirty="0"/>
        </a:p>
      </dgm:t>
    </dgm:pt>
    <dgm:pt modelId="{60E92292-CAF9-4B49-A939-392C3E07CCCD}" type="parTrans" cxnId="{19367654-67C8-4664-A2B1-DB74FC801AFD}">
      <dgm:prSet/>
      <dgm:spPr/>
      <dgm:t>
        <a:bodyPr/>
        <a:lstStyle/>
        <a:p>
          <a:endParaRPr lang="fr-FR"/>
        </a:p>
      </dgm:t>
    </dgm:pt>
    <dgm:pt modelId="{B522AA32-98D6-4115-AB35-7CDAAFE6E8C8}" type="sibTrans" cxnId="{19367654-67C8-4664-A2B1-DB74FC801AFD}">
      <dgm:prSet/>
      <dgm:spPr/>
      <dgm:t>
        <a:bodyPr/>
        <a:lstStyle/>
        <a:p>
          <a:endParaRPr lang="fr-FR"/>
        </a:p>
      </dgm:t>
    </dgm:pt>
    <dgm:pt modelId="{97E17E15-512B-40B3-96B9-9A0DE228FEAB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FF0000"/>
              </a:solidFill>
            </a:rPr>
            <a:t>4</a:t>
          </a:r>
          <a:r>
            <a:rPr lang="fr-FR" sz="1600" b="1" dirty="0" smtClean="0"/>
            <a:t>-INSPECTION DU TRAVAIL /CRAM</a:t>
          </a:r>
          <a:endParaRPr lang="fr-FR" sz="1600" b="1" dirty="0"/>
        </a:p>
      </dgm:t>
    </dgm:pt>
    <dgm:pt modelId="{DF7D0796-F513-4552-AF36-1E4DD33538A7}" type="parTrans" cxnId="{0824BC54-3A3C-4B46-BB48-E100608A88D9}">
      <dgm:prSet/>
      <dgm:spPr/>
      <dgm:t>
        <a:bodyPr/>
        <a:lstStyle/>
        <a:p>
          <a:endParaRPr lang="fr-FR"/>
        </a:p>
      </dgm:t>
    </dgm:pt>
    <dgm:pt modelId="{E7D4D768-E72C-4774-BA52-67F73AAFEBD5}" type="sibTrans" cxnId="{0824BC54-3A3C-4B46-BB48-E100608A88D9}">
      <dgm:prSet/>
      <dgm:spPr/>
      <dgm:t>
        <a:bodyPr/>
        <a:lstStyle/>
        <a:p>
          <a:endParaRPr lang="fr-FR"/>
        </a:p>
      </dgm:t>
    </dgm:pt>
    <dgm:pt modelId="{DEF22530-D5B8-4E01-A18A-3AD974CECDAE}">
      <dgm:prSet phldrT="[Texte]" custT="1"/>
      <dgm:spPr/>
      <dgm:t>
        <a:bodyPr/>
        <a:lstStyle/>
        <a:p>
          <a:endParaRPr lang="fr-FR" sz="1400" dirty="0" smtClean="0"/>
        </a:p>
        <a:p>
          <a:r>
            <a:rPr lang="fr-FR" sz="2000" dirty="0" smtClean="0">
              <a:solidFill>
                <a:srgbClr val="FF0000"/>
              </a:solidFill>
            </a:rPr>
            <a:t>1 </a:t>
          </a:r>
          <a:r>
            <a:rPr lang="fr-FR" sz="1600" b="1" dirty="0" smtClean="0"/>
            <a:t>–Responsable d’exploitation</a:t>
          </a:r>
        </a:p>
        <a:p>
          <a:r>
            <a:rPr lang="fr-FR" sz="1600" b="1" dirty="0" smtClean="0"/>
            <a:t>Agents maîtrises/Chefs d’équipe</a:t>
          </a:r>
        </a:p>
        <a:p>
          <a:r>
            <a:rPr lang="fr-FR" sz="1600" b="1" dirty="0" smtClean="0"/>
            <a:t>Agents</a:t>
          </a:r>
          <a:endParaRPr lang="fr-FR" sz="1600" b="1" dirty="0"/>
        </a:p>
      </dgm:t>
    </dgm:pt>
    <dgm:pt modelId="{88D05A35-C8C1-4C75-9B51-947D8A59F83E}" type="parTrans" cxnId="{5AEC0201-8D20-4C4D-9D78-394DCA0F5CD6}">
      <dgm:prSet/>
      <dgm:spPr/>
      <dgm:t>
        <a:bodyPr/>
        <a:lstStyle/>
        <a:p>
          <a:endParaRPr lang="fr-FR"/>
        </a:p>
      </dgm:t>
    </dgm:pt>
    <dgm:pt modelId="{6A89C1C8-925B-49EF-A0F2-EDA35AA62535}" type="sibTrans" cxnId="{5AEC0201-8D20-4C4D-9D78-394DCA0F5CD6}">
      <dgm:prSet/>
      <dgm:spPr/>
      <dgm:t>
        <a:bodyPr/>
        <a:lstStyle/>
        <a:p>
          <a:endParaRPr lang="fr-FR"/>
        </a:p>
      </dgm:t>
    </dgm:pt>
    <dgm:pt modelId="{70E73CC7-8437-4D64-8661-3963796C1E52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FF0000"/>
              </a:solidFill>
            </a:rPr>
            <a:t>2-</a:t>
          </a:r>
          <a:r>
            <a:rPr lang="fr-FR" sz="1600" b="1" dirty="0" smtClean="0"/>
            <a:t>CHSCT</a:t>
          </a:r>
          <a:endParaRPr lang="fr-FR" sz="1600" b="1" dirty="0"/>
        </a:p>
      </dgm:t>
    </dgm:pt>
    <dgm:pt modelId="{721E4ADB-1917-4FFF-9AD5-A64FF282EC24}" type="parTrans" cxnId="{70A104E1-0A96-453C-956C-F2DF2855C744}">
      <dgm:prSet/>
      <dgm:spPr/>
      <dgm:t>
        <a:bodyPr/>
        <a:lstStyle/>
        <a:p>
          <a:endParaRPr lang="fr-FR"/>
        </a:p>
      </dgm:t>
    </dgm:pt>
    <dgm:pt modelId="{84B70414-A31B-4EBD-B1CC-9AF424036303}" type="sibTrans" cxnId="{70A104E1-0A96-453C-956C-F2DF2855C744}">
      <dgm:prSet/>
      <dgm:spPr/>
      <dgm:t>
        <a:bodyPr/>
        <a:lstStyle/>
        <a:p>
          <a:endParaRPr lang="fr-FR"/>
        </a:p>
      </dgm:t>
    </dgm:pt>
    <dgm:pt modelId="{EAC7F9C6-0C7A-4F39-B0D1-5872EE2DB2AD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FF0000"/>
              </a:solidFill>
            </a:rPr>
            <a:t>3</a:t>
          </a:r>
          <a:r>
            <a:rPr lang="fr-FR" sz="1600" b="1" dirty="0" smtClean="0"/>
            <a:t>- CLIENTS</a:t>
          </a:r>
          <a:endParaRPr lang="fr-FR" sz="1600" b="1" dirty="0"/>
        </a:p>
      </dgm:t>
    </dgm:pt>
    <dgm:pt modelId="{26893AA9-6020-47F5-A89B-721DEAD95D89}" type="parTrans" cxnId="{88F052EA-0A58-491C-AD04-D5F5A8409497}">
      <dgm:prSet/>
      <dgm:spPr/>
      <dgm:t>
        <a:bodyPr/>
        <a:lstStyle/>
        <a:p>
          <a:endParaRPr lang="fr-FR"/>
        </a:p>
      </dgm:t>
    </dgm:pt>
    <dgm:pt modelId="{A8330DCD-EF31-4BBB-9EF0-DCCE429A8654}" type="sibTrans" cxnId="{88F052EA-0A58-491C-AD04-D5F5A8409497}">
      <dgm:prSet/>
      <dgm:spPr/>
      <dgm:t>
        <a:bodyPr/>
        <a:lstStyle/>
        <a:p>
          <a:endParaRPr lang="fr-FR"/>
        </a:p>
      </dgm:t>
    </dgm:pt>
    <dgm:pt modelId="{56CF8B27-9FDA-4203-9908-D4C06DB0A55D}" type="pres">
      <dgm:prSet presAssocID="{C87A6848-E581-4146-A1EF-27CCB18D13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A1D1707-7BC9-4448-9420-A348946C9E3E}" type="pres">
      <dgm:prSet presAssocID="{B750FF61-A604-466E-AB32-AB8860868862}" presName="centerShape" presStyleLbl="node0" presStyleIdx="0" presStyleCnt="1" custScaleX="170440" custScaleY="126895"/>
      <dgm:spPr/>
      <dgm:t>
        <a:bodyPr/>
        <a:lstStyle/>
        <a:p>
          <a:endParaRPr lang="fr-FR"/>
        </a:p>
      </dgm:t>
    </dgm:pt>
    <dgm:pt modelId="{0C711B95-3F11-4137-923B-AE3BBBC9E4C3}" type="pres">
      <dgm:prSet presAssocID="{88D05A35-C8C1-4C75-9B51-947D8A59F83E}" presName="parTrans" presStyleLbl="sibTrans2D1" presStyleIdx="0" presStyleCnt="4" custScaleX="138961"/>
      <dgm:spPr/>
      <dgm:t>
        <a:bodyPr/>
        <a:lstStyle/>
        <a:p>
          <a:endParaRPr lang="fr-FR"/>
        </a:p>
      </dgm:t>
    </dgm:pt>
    <dgm:pt modelId="{4A45E811-526A-4423-8BDD-A37064BD985A}" type="pres">
      <dgm:prSet presAssocID="{88D05A35-C8C1-4C75-9B51-947D8A59F83E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49F1D8B9-2B6F-4BE5-9A1C-5F91CA7CD55E}" type="pres">
      <dgm:prSet presAssocID="{DEF22530-D5B8-4E01-A18A-3AD974CECDAE}" presName="node" presStyleLbl="node1" presStyleIdx="0" presStyleCnt="4" custScaleX="387400" custScaleY="114932" custRadScaleRad="150811" custRadScaleInc="-14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7FDBD8-72C1-4744-B5FD-3227ED2AFA58}" type="pres">
      <dgm:prSet presAssocID="{721E4ADB-1917-4FFF-9AD5-A64FF282EC24}" presName="parTrans" presStyleLbl="sibTrans2D1" presStyleIdx="1" presStyleCnt="4"/>
      <dgm:spPr/>
      <dgm:t>
        <a:bodyPr/>
        <a:lstStyle/>
        <a:p>
          <a:endParaRPr lang="fr-FR"/>
        </a:p>
      </dgm:t>
    </dgm:pt>
    <dgm:pt modelId="{084AF401-4BAA-4A4C-9464-41F88BD57CF3}" type="pres">
      <dgm:prSet presAssocID="{721E4ADB-1917-4FFF-9AD5-A64FF282EC24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0FC74D26-0286-4CE8-92C7-08AC8D2C07E9}" type="pres">
      <dgm:prSet presAssocID="{70E73CC7-8437-4D64-8661-3963796C1E52}" presName="node" presStyleLbl="node1" presStyleIdx="1" presStyleCnt="4" custScaleX="147242" custScaleY="107408" custRadScaleRad="160821" custRadScaleInc="-3978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39F25B-B484-4DD7-ABC5-D96995A9B9D9}" type="pres">
      <dgm:prSet presAssocID="{26893AA9-6020-47F5-A89B-721DEAD95D89}" presName="parTrans" presStyleLbl="sibTrans2D1" presStyleIdx="2" presStyleCnt="4" custScaleX="119078" custScaleY="149271"/>
      <dgm:spPr/>
      <dgm:t>
        <a:bodyPr/>
        <a:lstStyle/>
        <a:p>
          <a:endParaRPr lang="fr-FR"/>
        </a:p>
      </dgm:t>
    </dgm:pt>
    <dgm:pt modelId="{E0BE5CB8-770B-49BB-8A0E-DEB5E91711FC}" type="pres">
      <dgm:prSet presAssocID="{26893AA9-6020-47F5-A89B-721DEAD95D89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6ADB8303-1CF3-41F1-9C2F-CA58DFDE4902}" type="pres">
      <dgm:prSet presAssocID="{EAC7F9C6-0C7A-4F39-B0D1-5872EE2DB2AD}" presName="node" presStyleLbl="node1" presStyleIdx="2" presStyleCnt="4" custScaleX="132003" custScaleY="58065" custRadScaleRad="90565" custRadScaleInc="21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5E6F1F-77B2-471C-BD3E-3390798CFC17}" type="pres">
      <dgm:prSet presAssocID="{DF7D0796-F513-4552-AF36-1E4DD33538A7}" presName="parTrans" presStyleLbl="sibTrans2D1" presStyleIdx="3" presStyleCnt="4" custScaleX="112310"/>
      <dgm:spPr/>
      <dgm:t>
        <a:bodyPr/>
        <a:lstStyle/>
        <a:p>
          <a:endParaRPr lang="fr-FR"/>
        </a:p>
      </dgm:t>
    </dgm:pt>
    <dgm:pt modelId="{B060BDB2-A51A-4008-8B49-D007A4D8AADF}" type="pres">
      <dgm:prSet presAssocID="{DF7D0796-F513-4552-AF36-1E4DD33538A7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1031E461-5348-4E05-8B1D-5E0E8CADA615}" type="pres">
      <dgm:prSet presAssocID="{97E17E15-512B-40B3-96B9-9A0DE228FEAB}" presName="node" presStyleLbl="node1" presStyleIdx="3" presStyleCnt="4" custScaleX="167765" custScaleY="80618" custRadScaleRad="145872" custRadScaleInc="3977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670D30C-1C54-437E-9D84-72B35548F136}" type="presOf" srcId="{88D05A35-C8C1-4C75-9B51-947D8A59F83E}" destId="{0C711B95-3F11-4137-923B-AE3BBBC9E4C3}" srcOrd="0" destOrd="0" presId="urn:microsoft.com/office/officeart/2005/8/layout/radial5"/>
    <dgm:cxn modelId="{A0A15679-69A6-4B62-B24E-237AD80F5195}" type="presOf" srcId="{26893AA9-6020-47F5-A89B-721DEAD95D89}" destId="{4739F25B-B484-4DD7-ABC5-D96995A9B9D9}" srcOrd="0" destOrd="0" presId="urn:microsoft.com/office/officeart/2005/8/layout/radial5"/>
    <dgm:cxn modelId="{0824BC54-3A3C-4B46-BB48-E100608A88D9}" srcId="{B750FF61-A604-466E-AB32-AB8860868862}" destId="{97E17E15-512B-40B3-96B9-9A0DE228FEAB}" srcOrd="3" destOrd="0" parTransId="{DF7D0796-F513-4552-AF36-1E4DD33538A7}" sibTransId="{E7D4D768-E72C-4774-BA52-67F73AAFEBD5}"/>
    <dgm:cxn modelId="{B7051194-B2BF-4EA1-AB31-F7A7837A57D4}" type="presOf" srcId="{C87A6848-E581-4146-A1EF-27CCB18D13E8}" destId="{56CF8B27-9FDA-4203-9908-D4C06DB0A55D}" srcOrd="0" destOrd="0" presId="urn:microsoft.com/office/officeart/2005/8/layout/radial5"/>
    <dgm:cxn modelId="{CEF28686-DF22-4DCA-A6CF-0D93462FF607}" type="presOf" srcId="{97E17E15-512B-40B3-96B9-9A0DE228FEAB}" destId="{1031E461-5348-4E05-8B1D-5E0E8CADA615}" srcOrd="0" destOrd="0" presId="urn:microsoft.com/office/officeart/2005/8/layout/radial5"/>
    <dgm:cxn modelId="{5AEC0201-8D20-4C4D-9D78-394DCA0F5CD6}" srcId="{B750FF61-A604-466E-AB32-AB8860868862}" destId="{DEF22530-D5B8-4E01-A18A-3AD974CECDAE}" srcOrd="0" destOrd="0" parTransId="{88D05A35-C8C1-4C75-9B51-947D8A59F83E}" sibTransId="{6A89C1C8-925B-49EF-A0F2-EDA35AA62535}"/>
    <dgm:cxn modelId="{70A104E1-0A96-453C-956C-F2DF2855C744}" srcId="{B750FF61-A604-466E-AB32-AB8860868862}" destId="{70E73CC7-8437-4D64-8661-3963796C1E52}" srcOrd="1" destOrd="0" parTransId="{721E4ADB-1917-4FFF-9AD5-A64FF282EC24}" sibTransId="{84B70414-A31B-4EBD-B1CC-9AF424036303}"/>
    <dgm:cxn modelId="{30332404-EAC1-4D5D-A8F3-892B8046E409}" type="presOf" srcId="{721E4ADB-1917-4FFF-9AD5-A64FF282EC24}" destId="{084AF401-4BAA-4A4C-9464-41F88BD57CF3}" srcOrd="1" destOrd="0" presId="urn:microsoft.com/office/officeart/2005/8/layout/radial5"/>
    <dgm:cxn modelId="{6E82F68A-E3E7-4298-8EC1-DD5B5A345496}" type="presOf" srcId="{DEF22530-D5B8-4E01-A18A-3AD974CECDAE}" destId="{49F1D8B9-2B6F-4BE5-9A1C-5F91CA7CD55E}" srcOrd="0" destOrd="0" presId="urn:microsoft.com/office/officeart/2005/8/layout/radial5"/>
    <dgm:cxn modelId="{53FD2F70-742A-4B9C-842F-05CB86710697}" type="presOf" srcId="{26893AA9-6020-47F5-A89B-721DEAD95D89}" destId="{E0BE5CB8-770B-49BB-8A0E-DEB5E91711FC}" srcOrd="1" destOrd="0" presId="urn:microsoft.com/office/officeart/2005/8/layout/radial5"/>
    <dgm:cxn modelId="{F9542041-88EC-479E-9F45-23C44710040C}" type="presOf" srcId="{70E73CC7-8437-4D64-8661-3963796C1E52}" destId="{0FC74D26-0286-4CE8-92C7-08AC8D2C07E9}" srcOrd="0" destOrd="0" presId="urn:microsoft.com/office/officeart/2005/8/layout/radial5"/>
    <dgm:cxn modelId="{F74EECBA-1A4E-4750-9510-32639DEBC758}" type="presOf" srcId="{721E4ADB-1917-4FFF-9AD5-A64FF282EC24}" destId="{9C7FDBD8-72C1-4744-B5FD-3227ED2AFA58}" srcOrd="0" destOrd="0" presId="urn:microsoft.com/office/officeart/2005/8/layout/radial5"/>
    <dgm:cxn modelId="{88F052EA-0A58-491C-AD04-D5F5A8409497}" srcId="{B750FF61-A604-466E-AB32-AB8860868862}" destId="{EAC7F9C6-0C7A-4F39-B0D1-5872EE2DB2AD}" srcOrd="2" destOrd="0" parTransId="{26893AA9-6020-47F5-A89B-721DEAD95D89}" sibTransId="{A8330DCD-EF31-4BBB-9EF0-DCCE429A8654}"/>
    <dgm:cxn modelId="{59EC5811-81CB-434F-9BED-69951A41E8C2}" type="presOf" srcId="{DF7D0796-F513-4552-AF36-1E4DD33538A7}" destId="{B060BDB2-A51A-4008-8B49-D007A4D8AADF}" srcOrd="1" destOrd="0" presId="urn:microsoft.com/office/officeart/2005/8/layout/radial5"/>
    <dgm:cxn modelId="{98624404-72C4-482F-9AAC-A2B1AB0BB993}" type="presOf" srcId="{88D05A35-C8C1-4C75-9B51-947D8A59F83E}" destId="{4A45E811-526A-4423-8BDD-A37064BD985A}" srcOrd="1" destOrd="0" presId="urn:microsoft.com/office/officeart/2005/8/layout/radial5"/>
    <dgm:cxn modelId="{19367654-67C8-4664-A2B1-DB74FC801AFD}" srcId="{C87A6848-E581-4146-A1EF-27CCB18D13E8}" destId="{B750FF61-A604-466E-AB32-AB8860868862}" srcOrd="0" destOrd="0" parTransId="{60E92292-CAF9-4B49-A939-392C3E07CCCD}" sibTransId="{B522AA32-98D6-4115-AB35-7CDAAFE6E8C8}"/>
    <dgm:cxn modelId="{6DF4CE58-1163-4E19-B33F-D64B408D9106}" type="presOf" srcId="{EAC7F9C6-0C7A-4F39-B0D1-5872EE2DB2AD}" destId="{6ADB8303-1CF3-41F1-9C2F-CA58DFDE4902}" srcOrd="0" destOrd="0" presId="urn:microsoft.com/office/officeart/2005/8/layout/radial5"/>
    <dgm:cxn modelId="{1DE89BA9-4760-4A81-9FAF-777337DFEDB6}" type="presOf" srcId="{B750FF61-A604-466E-AB32-AB8860868862}" destId="{DA1D1707-7BC9-4448-9420-A348946C9E3E}" srcOrd="0" destOrd="0" presId="urn:microsoft.com/office/officeart/2005/8/layout/radial5"/>
    <dgm:cxn modelId="{813F1A37-3E34-4740-9851-05BCEAE2D4EA}" type="presOf" srcId="{DF7D0796-F513-4552-AF36-1E4DD33538A7}" destId="{955E6F1F-77B2-471C-BD3E-3390798CFC17}" srcOrd="0" destOrd="0" presId="urn:microsoft.com/office/officeart/2005/8/layout/radial5"/>
    <dgm:cxn modelId="{E10D994E-8061-4C99-A288-5910A94B2EA9}" type="presParOf" srcId="{56CF8B27-9FDA-4203-9908-D4C06DB0A55D}" destId="{DA1D1707-7BC9-4448-9420-A348946C9E3E}" srcOrd="0" destOrd="0" presId="urn:microsoft.com/office/officeart/2005/8/layout/radial5"/>
    <dgm:cxn modelId="{0F870746-B8DD-4BFA-BAB7-F593BD3240F8}" type="presParOf" srcId="{56CF8B27-9FDA-4203-9908-D4C06DB0A55D}" destId="{0C711B95-3F11-4137-923B-AE3BBBC9E4C3}" srcOrd="1" destOrd="0" presId="urn:microsoft.com/office/officeart/2005/8/layout/radial5"/>
    <dgm:cxn modelId="{16EFD28B-1924-4D12-959D-3245D13652A1}" type="presParOf" srcId="{0C711B95-3F11-4137-923B-AE3BBBC9E4C3}" destId="{4A45E811-526A-4423-8BDD-A37064BD985A}" srcOrd="0" destOrd="0" presId="urn:microsoft.com/office/officeart/2005/8/layout/radial5"/>
    <dgm:cxn modelId="{B04CE6C1-B8FF-493A-8964-C9FB515BB9C7}" type="presParOf" srcId="{56CF8B27-9FDA-4203-9908-D4C06DB0A55D}" destId="{49F1D8B9-2B6F-4BE5-9A1C-5F91CA7CD55E}" srcOrd="2" destOrd="0" presId="urn:microsoft.com/office/officeart/2005/8/layout/radial5"/>
    <dgm:cxn modelId="{DF996719-5746-4D12-ABED-CAA2364DD624}" type="presParOf" srcId="{56CF8B27-9FDA-4203-9908-D4C06DB0A55D}" destId="{9C7FDBD8-72C1-4744-B5FD-3227ED2AFA58}" srcOrd="3" destOrd="0" presId="urn:microsoft.com/office/officeart/2005/8/layout/radial5"/>
    <dgm:cxn modelId="{1EEA2A7E-BF11-458B-B5B6-A3C6BCDFEE18}" type="presParOf" srcId="{9C7FDBD8-72C1-4744-B5FD-3227ED2AFA58}" destId="{084AF401-4BAA-4A4C-9464-41F88BD57CF3}" srcOrd="0" destOrd="0" presId="urn:microsoft.com/office/officeart/2005/8/layout/radial5"/>
    <dgm:cxn modelId="{A56AB58B-29F9-4154-BD0F-BE791DC1040D}" type="presParOf" srcId="{56CF8B27-9FDA-4203-9908-D4C06DB0A55D}" destId="{0FC74D26-0286-4CE8-92C7-08AC8D2C07E9}" srcOrd="4" destOrd="0" presId="urn:microsoft.com/office/officeart/2005/8/layout/radial5"/>
    <dgm:cxn modelId="{670834DC-71B3-4AF1-BA32-79D64D73B5D2}" type="presParOf" srcId="{56CF8B27-9FDA-4203-9908-D4C06DB0A55D}" destId="{4739F25B-B484-4DD7-ABC5-D96995A9B9D9}" srcOrd="5" destOrd="0" presId="urn:microsoft.com/office/officeart/2005/8/layout/radial5"/>
    <dgm:cxn modelId="{E3F2178E-9B90-426A-AA39-5AFDE5DB4183}" type="presParOf" srcId="{4739F25B-B484-4DD7-ABC5-D96995A9B9D9}" destId="{E0BE5CB8-770B-49BB-8A0E-DEB5E91711FC}" srcOrd="0" destOrd="0" presId="urn:microsoft.com/office/officeart/2005/8/layout/radial5"/>
    <dgm:cxn modelId="{67B78759-D5BF-4568-BFAE-6427E690DF62}" type="presParOf" srcId="{56CF8B27-9FDA-4203-9908-D4C06DB0A55D}" destId="{6ADB8303-1CF3-41F1-9C2F-CA58DFDE4902}" srcOrd="6" destOrd="0" presId="urn:microsoft.com/office/officeart/2005/8/layout/radial5"/>
    <dgm:cxn modelId="{EDB9151B-A737-40F1-B557-92348AE4C7DF}" type="presParOf" srcId="{56CF8B27-9FDA-4203-9908-D4C06DB0A55D}" destId="{955E6F1F-77B2-471C-BD3E-3390798CFC17}" srcOrd="7" destOrd="0" presId="urn:microsoft.com/office/officeart/2005/8/layout/radial5"/>
    <dgm:cxn modelId="{9B1C42E3-CF0F-4AEA-A0B4-876AC7A525C8}" type="presParOf" srcId="{955E6F1F-77B2-471C-BD3E-3390798CFC17}" destId="{B060BDB2-A51A-4008-8B49-D007A4D8AADF}" srcOrd="0" destOrd="0" presId="urn:microsoft.com/office/officeart/2005/8/layout/radial5"/>
    <dgm:cxn modelId="{55918AE1-50EA-49D8-A65C-347017609CC6}" type="presParOf" srcId="{56CF8B27-9FDA-4203-9908-D4C06DB0A55D}" destId="{1031E461-5348-4E05-8B1D-5E0E8CADA61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2DB29-FD94-4F65-9A33-D0C4B5C01C3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EF560A-60CC-4F94-87D0-1317597C0ACE}">
      <dgm:prSet phldrT="[Texte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dirty="0" smtClean="0"/>
            <a:t>DIRECTEUR D’AGENCE</a:t>
          </a:r>
          <a:endParaRPr lang="fr-FR" dirty="0"/>
        </a:p>
      </dgm:t>
    </dgm:pt>
    <dgm:pt modelId="{8ABE0237-7815-4E04-A4C2-E6322B676F2B}" type="parTrans" cxnId="{95942CD5-2607-40FB-A1E9-208DE65AFA32}">
      <dgm:prSet/>
      <dgm:spPr/>
      <dgm:t>
        <a:bodyPr/>
        <a:lstStyle/>
        <a:p>
          <a:endParaRPr lang="fr-FR"/>
        </a:p>
      </dgm:t>
    </dgm:pt>
    <dgm:pt modelId="{71B7E11C-D869-48D4-A0A5-6229C929AA9A}" type="sibTrans" cxnId="{95942CD5-2607-40FB-A1E9-208DE65AFA32}">
      <dgm:prSet/>
      <dgm:spPr/>
      <dgm:t>
        <a:bodyPr/>
        <a:lstStyle/>
        <a:p>
          <a:endParaRPr lang="fr-FR"/>
        </a:p>
      </dgm:t>
    </dgm:pt>
    <dgm:pt modelId="{DDBE06D0-EBDB-49C3-8CB6-9B79BADEE370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MAITRISES</a:t>
          </a:r>
          <a:endParaRPr lang="fr-FR" dirty="0"/>
        </a:p>
      </dgm:t>
    </dgm:pt>
    <dgm:pt modelId="{AB856958-68CA-4EBB-953D-1261F4C489FF}" type="parTrans" cxnId="{E85384BA-EF18-4760-82BB-F6CAA64011EA}">
      <dgm:prSet/>
      <dgm:spPr/>
      <dgm:t>
        <a:bodyPr/>
        <a:lstStyle/>
        <a:p>
          <a:endParaRPr lang="fr-FR"/>
        </a:p>
      </dgm:t>
    </dgm:pt>
    <dgm:pt modelId="{99AB7314-9BF8-4E89-9450-4F624AF3CFAA}" type="sibTrans" cxnId="{E85384BA-EF18-4760-82BB-F6CAA64011EA}">
      <dgm:prSet/>
      <dgm:spPr/>
      <dgm:t>
        <a:bodyPr/>
        <a:lstStyle/>
        <a:p>
          <a:endParaRPr lang="fr-FR"/>
        </a:p>
      </dgm:t>
    </dgm:pt>
    <dgm:pt modelId="{5CED3A9A-54F4-4E9E-99E7-2AAF8995822D}">
      <dgm:prSet phldrT="[Texte]"/>
      <dgm:spPr/>
      <dgm:t>
        <a:bodyPr/>
        <a:lstStyle/>
        <a:p>
          <a:r>
            <a:rPr lang="fr-FR" dirty="0" smtClean="0"/>
            <a:t>CHEF D’EQUIPE</a:t>
          </a:r>
          <a:endParaRPr lang="fr-FR" dirty="0"/>
        </a:p>
      </dgm:t>
    </dgm:pt>
    <dgm:pt modelId="{8245F640-CC51-4603-9E45-26110993C687}" type="parTrans" cxnId="{694732E8-4A64-44EE-8BFB-D14329D68ED6}">
      <dgm:prSet/>
      <dgm:spPr/>
      <dgm:t>
        <a:bodyPr/>
        <a:lstStyle/>
        <a:p>
          <a:endParaRPr lang="fr-FR"/>
        </a:p>
      </dgm:t>
    </dgm:pt>
    <dgm:pt modelId="{AA7A7605-28ED-4DD4-A42C-4723C58E4B97}" type="sibTrans" cxnId="{694732E8-4A64-44EE-8BFB-D14329D68ED6}">
      <dgm:prSet/>
      <dgm:spPr/>
      <dgm:t>
        <a:bodyPr/>
        <a:lstStyle/>
        <a:p>
          <a:endParaRPr lang="fr-FR"/>
        </a:p>
      </dgm:t>
    </dgm:pt>
    <dgm:pt modelId="{CC99E871-464D-4EE5-A49B-A90FDE92B7CF}">
      <dgm:prSet phldrT="[Texte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dirty="0" smtClean="0"/>
            <a:t>AGENTS</a:t>
          </a:r>
          <a:endParaRPr lang="fr-FR" dirty="0"/>
        </a:p>
      </dgm:t>
    </dgm:pt>
    <dgm:pt modelId="{08EE6254-CB98-4FD0-A46E-6CA84F246702}" type="parTrans" cxnId="{ACD937ED-84C1-4927-ADC0-DE7791364664}">
      <dgm:prSet/>
      <dgm:spPr/>
      <dgm:t>
        <a:bodyPr/>
        <a:lstStyle/>
        <a:p>
          <a:endParaRPr lang="fr-FR"/>
        </a:p>
      </dgm:t>
    </dgm:pt>
    <dgm:pt modelId="{8CFDDE14-8284-43D4-8DA4-762DB306F441}" type="sibTrans" cxnId="{ACD937ED-84C1-4927-ADC0-DE7791364664}">
      <dgm:prSet/>
      <dgm:spPr/>
      <dgm:t>
        <a:bodyPr/>
        <a:lstStyle/>
        <a:p>
          <a:endParaRPr lang="fr-FR"/>
        </a:p>
      </dgm:t>
    </dgm:pt>
    <dgm:pt modelId="{1A08BB8D-5BC6-40BE-9ADC-ED09E87C1301}">
      <dgm:prSet phldrT="[Texte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dirty="0" smtClean="0"/>
            <a:t>RESPONSABLE EXPLOITATION/DIRECTEURS SECTEURS</a:t>
          </a:r>
          <a:endParaRPr lang="fr-FR" dirty="0"/>
        </a:p>
      </dgm:t>
    </dgm:pt>
    <dgm:pt modelId="{862C0353-E09B-4080-91E8-44257B8229B5}" type="parTrans" cxnId="{3930FA4D-55F5-4E54-B001-E9A070FCC22D}">
      <dgm:prSet/>
      <dgm:spPr/>
      <dgm:t>
        <a:bodyPr/>
        <a:lstStyle/>
        <a:p>
          <a:endParaRPr lang="fr-FR"/>
        </a:p>
      </dgm:t>
    </dgm:pt>
    <dgm:pt modelId="{851D5231-3056-4265-BC0A-A4B07008B82E}" type="sibTrans" cxnId="{3930FA4D-55F5-4E54-B001-E9A070FCC22D}">
      <dgm:prSet/>
      <dgm:spPr/>
      <dgm:t>
        <a:bodyPr/>
        <a:lstStyle/>
        <a:p>
          <a:endParaRPr lang="fr-FR"/>
        </a:p>
      </dgm:t>
    </dgm:pt>
    <dgm:pt modelId="{DEBA7218-8EB3-4EC4-8171-1C75B348F802}" type="pres">
      <dgm:prSet presAssocID="{75B2DB29-FD94-4F65-9A33-D0C4B5C01C3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6889C5A0-99BA-4F3D-94FA-F57EA4F44AC1}" type="pres">
      <dgm:prSet presAssocID="{00EF560A-60CC-4F94-87D0-1317597C0ACE}" presName="parentText1" presStyleLbl="node1" presStyleIdx="0" presStyleCnt="5" custLinFactNeighborX="-1343" custLinFactNeighborY="-692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8FD4C8-B0D5-494E-8CAF-025915E3DD01}" type="pres">
      <dgm:prSet presAssocID="{1A08BB8D-5BC6-40BE-9ADC-ED09E87C1301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EB8AB8-2903-4C2C-BD59-43B5335C48FC}" type="pres">
      <dgm:prSet presAssocID="{DDBE06D0-EBDB-49C3-8CB6-9B79BADEE370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FB0D43-266D-426C-AA8A-7341967F7569}" type="pres">
      <dgm:prSet presAssocID="{5CED3A9A-54F4-4E9E-99E7-2AAF8995822D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5DCA59-7DF6-4EB9-8BBC-34E662531B92}" type="pres">
      <dgm:prSet presAssocID="{CC99E871-464D-4EE5-A49B-A90FDE92B7CF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94732E8-4A64-44EE-8BFB-D14329D68ED6}" srcId="{75B2DB29-FD94-4F65-9A33-D0C4B5C01C38}" destId="{5CED3A9A-54F4-4E9E-99E7-2AAF8995822D}" srcOrd="3" destOrd="0" parTransId="{8245F640-CC51-4603-9E45-26110993C687}" sibTransId="{AA7A7605-28ED-4DD4-A42C-4723C58E4B97}"/>
    <dgm:cxn modelId="{5C40F2EB-CE7A-46C8-90CB-A4986A07620F}" type="presOf" srcId="{CC99E871-464D-4EE5-A49B-A90FDE92B7CF}" destId="{A85DCA59-7DF6-4EB9-8BBC-34E662531B92}" srcOrd="0" destOrd="0" presId="urn:microsoft.com/office/officeart/2009/3/layout/IncreasingArrowsProcess"/>
    <dgm:cxn modelId="{79087F68-353C-4D5E-A40D-441DB5CA6DD3}" type="presOf" srcId="{DDBE06D0-EBDB-49C3-8CB6-9B79BADEE370}" destId="{C4EB8AB8-2903-4C2C-BD59-43B5335C48FC}" srcOrd="0" destOrd="0" presId="urn:microsoft.com/office/officeart/2009/3/layout/IncreasingArrowsProcess"/>
    <dgm:cxn modelId="{95942CD5-2607-40FB-A1E9-208DE65AFA32}" srcId="{75B2DB29-FD94-4F65-9A33-D0C4B5C01C38}" destId="{00EF560A-60CC-4F94-87D0-1317597C0ACE}" srcOrd="0" destOrd="0" parTransId="{8ABE0237-7815-4E04-A4C2-E6322B676F2B}" sibTransId="{71B7E11C-D869-48D4-A0A5-6229C929AA9A}"/>
    <dgm:cxn modelId="{1E0173D6-6445-44C4-B3E7-3B12655304B0}" type="presOf" srcId="{00EF560A-60CC-4F94-87D0-1317597C0ACE}" destId="{6889C5A0-99BA-4F3D-94FA-F57EA4F44AC1}" srcOrd="0" destOrd="0" presId="urn:microsoft.com/office/officeart/2009/3/layout/IncreasingArrowsProcess"/>
    <dgm:cxn modelId="{E85384BA-EF18-4760-82BB-F6CAA64011EA}" srcId="{75B2DB29-FD94-4F65-9A33-D0C4B5C01C38}" destId="{DDBE06D0-EBDB-49C3-8CB6-9B79BADEE370}" srcOrd="2" destOrd="0" parTransId="{AB856958-68CA-4EBB-953D-1261F4C489FF}" sibTransId="{99AB7314-9BF8-4E89-9450-4F624AF3CFAA}"/>
    <dgm:cxn modelId="{ECBAADCA-2713-4F9B-9E5A-CD143ED1BB88}" type="presOf" srcId="{5CED3A9A-54F4-4E9E-99E7-2AAF8995822D}" destId="{63FB0D43-266D-426C-AA8A-7341967F7569}" srcOrd="0" destOrd="0" presId="urn:microsoft.com/office/officeart/2009/3/layout/IncreasingArrowsProcess"/>
    <dgm:cxn modelId="{3930FA4D-55F5-4E54-B001-E9A070FCC22D}" srcId="{75B2DB29-FD94-4F65-9A33-D0C4B5C01C38}" destId="{1A08BB8D-5BC6-40BE-9ADC-ED09E87C1301}" srcOrd="1" destOrd="0" parTransId="{862C0353-E09B-4080-91E8-44257B8229B5}" sibTransId="{851D5231-3056-4265-BC0A-A4B07008B82E}"/>
    <dgm:cxn modelId="{ACD937ED-84C1-4927-ADC0-DE7791364664}" srcId="{75B2DB29-FD94-4F65-9A33-D0C4B5C01C38}" destId="{CC99E871-464D-4EE5-A49B-A90FDE92B7CF}" srcOrd="4" destOrd="0" parTransId="{08EE6254-CB98-4FD0-A46E-6CA84F246702}" sibTransId="{8CFDDE14-8284-43D4-8DA4-762DB306F441}"/>
    <dgm:cxn modelId="{98758DD6-000B-46E1-9D6E-728BEC84752C}" type="presOf" srcId="{1A08BB8D-5BC6-40BE-9ADC-ED09E87C1301}" destId="{C58FD4C8-B0D5-494E-8CAF-025915E3DD01}" srcOrd="0" destOrd="0" presId="urn:microsoft.com/office/officeart/2009/3/layout/IncreasingArrowsProcess"/>
    <dgm:cxn modelId="{21FA70AE-0122-43AC-BA07-E52C03E1C794}" type="presOf" srcId="{75B2DB29-FD94-4F65-9A33-D0C4B5C01C38}" destId="{DEBA7218-8EB3-4EC4-8171-1C75B348F802}" srcOrd="0" destOrd="0" presId="urn:microsoft.com/office/officeart/2009/3/layout/IncreasingArrowsProcess"/>
    <dgm:cxn modelId="{82FDA635-DF92-4E45-94E4-F763EC96C391}" type="presParOf" srcId="{DEBA7218-8EB3-4EC4-8171-1C75B348F802}" destId="{6889C5A0-99BA-4F3D-94FA-F57EA4F44AC1}" srcOrd="0" destOrd="0" presId="urn:microsoft.com/office/officeart/2009/3/layout/IncreasingArrowsProcess"/>
    <dgm:cxn modelId="{C0C06F00-5CF4-4FDA-A8EC-46A658A44CB9}" type="presParOf" srcId="{DEBA7218-8EB3-4EC4-8171-1C75B348F802}" destId="{C58FD4C8-B0D5-494E-8CAF-025915E3DD01}" srcOrd="1" destOrd="0" presId="urn:microsoft.com/office/officeart/2009/3/layout/IncreasingArrowsProcess"/>
    <dgm:cxn modelId="{94F105E1-8A90-4D9D-952C-B14E2B122654}" type="presParOf" srcId="{DEBA7218-8EB3-4EC4-8171-1C75B348F802}" destId="{C4EB8AB8-2903-4C2C-BD59-43B5335C48FC}" srcOrd="2" destOrd="0" presId="urn:microsoft.com/office/officeart/2009/3/layout/IncreasingArrowsProcess"/>
    <dgm:cxn modelId="{85E984DD-6DC1-414F-A621-5E909C00CE39}" type="presParOf" srcId="{DEBA7218-8EB3-4EC4-8171-1C75B348F802}" destId="{63FB0D43-266D-426C-AA8A-7341967F7569}" srcOrd="3" destOrd="0" presId="urn:microsoft.com/office/officeart/2009/3/layout/IncreasingArrowsProcess"/>
    <dgm:cxn modelId="{FA417D0A-E387-4AB6-8A95-05E2BE14F67F}" type="presParOf" srcId="{DEBA7218-8EB3-4EC4-8171-1C75B348F802}" destId="{A85DCA59-7DF6-4EB9-8BBC-34E662531B92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F94F0D-328F-4821-BCBE-A585881D971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068B4F-F179-4E38-8136-D5ABFDE268B7}">
      <dgm:prSet phldrT="[Texte]"/>
      <dgm:spPr/>
      <dgm:t>
        <a:bodyPr/>
        <a:lstStyle/>
        <a:p>
          <a:r>
            <a:rPr lang="fr-FR" dirty="0" smtClean="0"/>
            <a:t>Date limite de bascule fixée par la REGION :</a:t>
          </a:r>
        </a:p>
        <a:p>
          <a:r>
            <a:rPr lang="fr-FR" dirty="0" smtClean="0"/>
            <a:t>31/03/2018</a:t>
          </a:r>
          <a:endParaRPr lang="fr-FR" dirty="0"/>
        </a:p>
      </dgm:t>
    </dgm:pt>
    <dgm:pt modelId="{19D7A881-4054-4CC9-A1B9-DD80F1A6CFA6}" type="sibTrans" cxnId="{3B5DE654-7BAB-4255-955E-34CD02B9EB11}">
      <dgm:prSet/>
      <dgm:spPr/>
      <dgm:t>
        <a:bodyPr/>
        <a:lstStyle/>
        <a:p>
          <a:endParaRPr lang="fr-FR"/>
        </a:p>
      </dgm:t>
    </dgm:pt>
    <dgm:pt modelId="{5E3ACCAD-4321-48D7-A671-1815B200014E}" type="parTrans" cxnId="{3B5DE654-7BAB-4255-955E-34CD02B9EB11}">
      <dgm:prSet/>
      <dgm:spPr/>
      <dgm:t>
        <a:bodyPr/>
        <a:lstStyle/>
        <a:p>
          <a:endParaRPr lang="fr-FR"/>
        </a:p>
      </dgm:t>
    </dgm:pt>
    <dgm:pt modelId="{553B8CCF-FE99-47EE-94ED-9CB29FD8D35D}">
      <dgm:prSet phldrT="[Texte]"/>
      <dgm:spPr/>
      <dgm:t>
        <a:bodyPr/>
        <a:lstStyle/>
        <a:p>
          <a:r>
            <a:rPr lang="fr-FR" dirty="0" smtClean="0"/>
            <a:t>Date de Bascule AGENCE  </a:t>
          </a:r>
        </a:p>
        <a:p>
          <a:endParaRPr lang="fr-FR" dirty="0"/>
        </a:p>
      </dgm:t>
    </dgm:pt>
    <dgm:pt modelId="{CA68B570-AE42-428F-8A72-39DBEEB2E975}" type="sibTrans" cxnId="{0B2C6520-C996-423F-919B-09D9AC55C31D}">
      <dgm:prSet/>
      <dgm:spPr/>
      <dgm:t>
        <a:bodyPr/>
        <a:lstStyle/>
        <a:p>
          <a:endParaRPr lang="fr-FR"/>
        </a:p>
      </dgm:t>
    </dgm:pt>
    <dgm:pt modelId="{D6CEABFB-7179-4019-8616-F92076BB8A06}" type="parTrans" cxnId="{0B2C6520-C996-423F-919B-09D9AC55C31D}">
      <dgm:prSet/>
      <dgm:spPr/>
      <dgm:t>
        <a:bodyPr/>
        <a:lstStyle/>
        <a:p>
          <a:endParaRPr lang="fr-FR"/>
        </a:p>
      </dgm:t>
    </dgm:pt>
    <dgm:pt modelId="{8C71BAD4-E840-4C47-BB5F-124AD3531FA4}">
      <dgm:prSet phldrT="[Texte]"/>
      <dgm:spPr/>
      <dgm:t>
        <a:bodyPr/>
        <a:lstStyle/>
        <a:p>
          <a:r>
            <a:rPr lang="fr-FR" dirty="0" smtClean="0"/>
            <a:t>Date Formation</a:t>
          </a:r>
        </a:p>
        <a:p>
          <a:r>
            <a:rPr lang="fr-FR" dirty="0" smtClean="0"/>
            <a:t>janvier 2018</a:t>
          </a:r>
          <a:endParaRPr lang="fr-FR" dirty="0"/>
        </a:p>
      </dgm:t>
    </dgm:pt>
    <dgm:pt modelId="{E3E10ABE-8AC7-400A-B604-CCF252EDC17A}" type="sibTrans" cxnId="{578428D5-51D9-46CA-8A29-AA2E0F17B9CF}">
      <dgm:prSet/>
      <dgm:spPr/>
      <dgm:t>
        <a:bodyPr/>
        <a:lstStyle/>
        <a:p>
          <a:endParaRPr lang="fr-FR"/>
        </a:p>
      </dgm:t>
    </dgm:pt>
    <dgm:pt modelId="{758099EF-C12D-4859-AEEC-3F075F4E01B0}" type="parTrans" cxnId="{578428D5-51D9-46CA-8A29-AA2E0F17B9CF}">
      <dgm:prSet/>
      <dgm:spPr/>
      <dgm:t>
        <a:bodyPr/>
        <a:lstStyle/>
        <a:p>
          <a:endParaRPr lang="fr-FR"/>
        </a:p>
      </dgm:t>
    </dgm:pt>
    <dgm:pt modelId="{480B7A04-41C5-4D25-BCB1-BF7999865CCB}" type="pres">
      <dgm:prSet presAssocID="{E7F94F0D-328F-4821-BCBE-A585881D971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513FBE9-95E6-4D97-B2CE-118ABE1B6DED}" type="pres">
      <dgm:prSet presAssocID="{E7F94F0D-328F-4821-BCBE-A585881D9718}" presName="arrow" presStyleLbl="bgShp" presStyleIdx="0" presStyleCnt="1" custLinFactNeighborX="5203" custLinFactNeighborY="8295"/>
      <dgm:spPr/>
    </dgm:pt>
    <dgm:pt modelId="{C2C29444-4277-4692-9A47-8B5D12AD6C45}" type="pres">
      <dgm:prSet presAssocID="{E7F94F0D-328F-4821-BCBE-A585881D9718}" presName="linearProcess" presStyleCnt="0"/>
      <dgm:spPr/>
    </dgm:pt>
    <dgm:pt modelId="{4B6692F5-5E83-4222-9674-116D6DC3094B}" type="pres">
      <dgm:prSet presAssocID="{8C71BAD4-E840-4C47-BB5F-124AD3531FA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08B372-4C09-4080-BB7E-9CF3B7498751}" type="pres">
      <dgm:prSet presAssocID="{E3E10ABE-8AC7-400A-B604-CCF252EDC17A}" presName="sibTrans" presStyleCnt="0"/>
      <dgm:spPr/>
    </dgm:pt>
    <dgm:pt modelId="{EE2B9FFB-DFAE-45A7-9AB2-E66308DF9DDA}" type="pres">
      <dgm:prSet presAssocID="{553B8CCF-FE99-47EE-94ED-9CB29FD8D35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226777-91C0-4A29-A1E3-A4282DA03AAD}" type="pres">
      <dgm:prSet presAssocID="{CA68B570-AE42-428F-8A72-39DBEEB2E975}" presName="sibTrans" presStyleCnt="0"/>
      <dgm:spPr/>
    </dgm:pt>
    <dgm:pt modelId="{A3CEF956-7761-49DD-A92B-8C0B88869F95}" type="pres">
      <dgm:prSet presAssocID="{3C068B4F-F179-4E38-8136-D5ABFDE268B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ADA3D64-B581-4867-97D7-84436EA40B0A}" type="presOf" srcId="{553B8CCF-FE99-47EE-94ED-9CB29FD8D35D}" destId="{EE2B9FFB-DFAE-45A7-9AB2-E66308DF9DDA}" srcOrd="0" destOrd="0" presId="urn:microsoft.com/office/officeart/2005/8/layout/hProcess9"/>
    <dgm:cxn modelId="{3B5DE654-7BAB-4255-955E-34CD02B9EB11}" srcId="{E7F94F0D-328F-4821-BCBE-A585881D9718}" destId="{3C068B4F-F179-4E38-8136-D5ABFDE268B7}" srcOrd="2" destOrd="0" parTransId="{5E3ACCAD-4321-48D7-A671-1815B200014E}" sibTransId="{19D7A881-4054-4CC9-A1B9-DD80F1A6CFA6}"/>
    <dgm:cxn modelId="{0B2C6520-C996-423F-919B-09D9AC55C31D}" srcId="{E7F94F0D-328F-4821-BCBE-A585881D9718}" destId="{553B8CCF-FE99-47EE-94ED-9CB29FD8D35D}" srcOrd="1" destOrd="0" parTransId="{D6CEABFB-7179-4019-8616-F92076BB8A06}" sibTransId="{CA68B570-AE42-428F-8A72-39DBEEB2E975}"/>
    <dgm:cxn modelId="{578428D5-51D9-46CA-8A29-AA2E0F17B9CF}" srcId="{E7F94F0D-328F-4821-BCBE-A585881D9718}" destId="{8C71BAD4-E840-4C47-BB5F-124AD3531FA4}" srcOrd="0" destOrd="0" parTransId="{758099EF-C12D-4859-AEEC-3F075F4E01B0}" sibTransId="{E3E10ABE-8AC7-400A-B604-CCF252EDC17A}"/>
    <dgm:cxn modelId="{D07F4D03-B1FB-4BC6-AA44-2D9424F3E785}" type="presOf" srcId="{3C068B4F-F179-4E38-8136-D5ABFDE268B7}" destId="{A3CEF956-7761-49DD-A92B-8C0B88869F95}" srcOrd="0" destOrd="0" presId="urn:microsoft.com/office/officeart/2005/8/layout/hProcess9"/>
    <dgm:cxn modelId="{76759646-B972-441A-969A-2324A941606C}" type="presOf" srcId="{8C71BAD4-E840-4C47-BB5F-124AD3531FA4}" destId="{4B6692F5-5E83-4222-9674-116D6DC3094B}" srcOrd="0" destOrd="0" presId="urn:microsoft.com/office/officeart/2005/8/layout/hProcess9"/>
    <dgm:cxn modelId="{BBFE9B4C-C903-474F-B877-9FBAB675C006}" type="presOf" srcId="{E7F94F0D-328F-4821-BCBE-A585881D9718}" destId="{480B7A04-41C5-4D25-BCB1-BF7999865CCB}" srcOrd="0" destOrd="0" presId="urn:microsoft.com/office/officeart/2005/8/layout/hProcess9"/>
    <dgm:cxn modelId="{DC614D8B-3938-4E59-880E-C53EF268FE6A}" type="presParOf" srcId="{480B7A04-41C5-4D25-BCB1-BF7999865CCB}" destId="{9513FBE9-95E6-4D97-B2CE-118ABE1B6DED}" srcOrd="0" destOrd="0" presId="urn:microsoft.com/office/officeart/2005/8/layout/hProcess9"/>
    <dgm:cxn modelId="{C3C2D107-031D-4E05-B0A4-C74C2028AC4E}" type="presParOf" srcId="{480B7A04-41C5-4D25-BCB1-BF7999865CCB}" destId="{C2C29444-4277-4692-9A47-8B5D12AD6C45}" srcOrd="1" destOrd="0" presId="urn:microsoft.com/office/officeart/2005/8/layout/hProcess9"/>
    <dgm:cxn modelId="{B0800CE2-ED5E-4ACF-A2AC-A0CD4830C2A6}" type="presParOf" srcId="{C2C29444-4277-4692-9A47-8B5D12AD6C45}" destId="{4B6692F5-5E83-4222-9674-116D6DC3094B}" srcOrd="0" destOrd="0" presId="urn:microsoft.com/office/officeart/2005/8/layout/hProcess9"/>
    <dgm:cxn modelId="{D07E9A16-0E50-4BE6-A366-CF0DB97310C4}" type="presParOf" srcId="{C2C29444-4277-4692-9A47-8B5D12AD6C45}" destId="{EE08B372-4C09-4080-BB7E-9CF3B7498751}" srcOrd="1" destOrd="0" presId="urn:microsoft.com/office/officeart/2005/8/layout/hProcess9"/>
    <dgm:cxn modelId="{FF33AB06-970B-4088-B6DB-D5862EBD296C}" type="presParOf" srcId="{C2C29444-4277-4692-9A47-8B5D12AD6C45}" destId="{EE2B9FFB-DFAE-45A7-9AB2-E66308DF9DDA}" srcOrd="2" destOrd="0" presId="urn:microsoft.com/office/officeart/2005/8/layout/hProcess9"/>
    <dgm:cxn modelId="{F28093B4-803D-45B3-997F-3A06BF76B3F3}" type="presParOf" srcId="{C2C29444-4277-4692-9A47-8B5D12AD6C45}" destId="{51226777-91C0-4A29-A1E3-A4282DA03AAD}" srcOrd="3" destOrd="0" presId="urn:microsoft.com/office/officeart/2005/8/layout/hProcess9"/>
    <dgm:cxn modelId="{2C02FDA7-3AAF-449C-B45F-0A14C6E2901C}" type="presParOf" srcId="{C2C29444-4277-4692-9A47-8B5D12AD6C45}" destId="{A3CEF956-7761-49DD-A92B-8C0B88869F9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D1707-7BC9-4448-9420-A348946C9E3E}">
      <dsp:nvSpPr>
        <dsp:cNvPr id="0" name=""/>
        <dsp:cNvSpPr/>
      </dsp:nvSpPr>
      <dsp:spPr>
        <a:xfrm>
          <a:off x="3100929" y="1576434"/>
          <a:ext cx="1905767" cy="1418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Communication</a:t>
          </a:r>
          <a:endParaRPr lang="fr-FR" sz="1400" b="1" kern="1200" dirty="0"/>
        </a:p>
      </dsp:txBody>
      <dsp:txXfrm>
        <a:off x="3380022" y="1784223"/>
        <a:ext cx="1347581" cy="1003292"/>
      </dsp:txXfrm>
    </dsp:sp>
    <dsp:sp modelId="{0C711B95-3F11-4137-923B-AE3BBBC9E4C3}">
      <dsp:nvSpPr>
        <dsp:cNvPr id="0" name=""/>
        <dsp:cNvSpPr/>
      </dsp:nvSpPr>
      <dsp:spPr>
        <a:xfrm rot="16143578">
          <a:off x="3932532" y="1245079"/>
          <a:ext cx="214634" cy="380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10800000">
        <a:off x="3965255" y="1353304"/>
        <a:ext cx="150244" cy="228101"/>
      </dsp:txXfrm>
    </dsp:sp>
    <dsp:sp modelId="{49F1D8B9-2B6F-4BE5-9A1C-5F91CA7CD55E}">
      <dsp:nvSpPr>
        <dsp:cNvPr id="0" name=""/>
        <dsp:cNvSpPr/>
      </dsp:nvSpPr>
      <dsp:spPr>
        <a:xfrm>
          <a:off x="1860991" y="0"/>
          <a:ext cx="4331696" cy="1285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FF0000"/>
              </a:solidFill>
            </a:rPr>
            <a:t>1 </a:t>
          </a:r>
          <a:r>
            <a:rPr lang="fr-FR" sz="1600" b="1" kern="1200" dirty="0" smtClean="0"/>
            <a:t>–Responsable d’exploitation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Agents maîtrises/Chefs d’équipe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Agents</a:t>
          </a:r>
          <a:endParaRPr lang="fr-FR" sz="1600" b="1" kern="1200" dirty="0"/>
        </a:p>
      </dsp:txBody>
      <dsp:txXfrm>
        <a:off x="2495353" y="188200"/>
        <a:ext cx="3062972" cy="908707"/>
      </dsp:txXfrm>
    </dsp:sp>
    <dsp:sp modelId="{9C7FDBD8-72C1-4744-B5FD-3227ED2AFA58}">
      <dsp:nvSpPr>
        <dsp:cNvPr id="0" name=""/>
        <dsp:cNvSpPr/>
      </dsp:nvSpPr>
      <dsp:spPr>
        <a:xfrm rot="10856781">
          <a:off x="2545288" y="2074111"/>
          <a:ext cx="392853" cy="380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10800000">
        <a:off x="2659331" y="2151087"/>
        <a:ext cx="278802" cy="228101"/>
      </dsp:txXfrm>
    </dsp:sp>
    <dsp:sp modelId="{0FC74D26-0286-4CE8-92C7-08AC8D2C07E9}">
      <dsp:nvSpPr>
        <dsp:cNvPr id="0" name=""/>
        <dsp:cNvSpPr/>
      </dsp:nvSpPr>
      <dsp:spPr>
        <a:xfrm>
          <a:off x="713862" y="1643808"/>
          <a:ext cx="1646380" cy="1200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FF0000"/>
              </a:solidFill>
            </a:rPr>
            <a:t>2-</a:t>
          </a:r>
          <a:r>
            <a:rPr lang="fr-FR" sz="1600" b="1" kern="1200" dirty="0" smtClean="0"/>
            <a:t>CHSCT</a:t>
          </a:r>
          <a:endParaRPr lang="fr-FR" sz="1600" b="1" kern="1200" dirty="0"/>
        </a:p>
      </dsp:txBody>
      <dsp:txXfrm>
        <a:off x="954969" y="1819687"/>
        <a:ext cx="1164166" cy="849219"/>
      </dsp:txXfrm>
    </dsp:sp>
    <dsp:sp modelId="{4739F25B-B484-4DD7-ABC5-D96995A9B9D9}">
      <dsp:nvSpPr>
        <dsp:cNvPr id="0" name=""/>
        <dsp:cNvSpPr/>
      </dsp:nvSpPr>
      <dsp:spPr>
        <a:xfrm rot="5457618">
          <a:off x="3917840" y="2897404"/>
          <a:ext cx="241933" cy="567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 rot="10800000">
        <a:off x="3954738" y="2974615"/>
        <a:ext cx="169353" cy="340490"/>
      </dsp:txXfrm>
    </dsp:sp>
    <dsp:sp modelId="{6ADB8303-1CF3-41F1-9C2F-CA58DFDE4902}">
      <dsp:nvSpPr>
        <dsp:cNvPr id="0" name=""/>
        <dsp:cNvSpPr/>
      </dsp:nvSpPr>
      <dsp:spPr>
        <a:xfrm>
          <a:off x="3292063" y="3378531"/>
          <a:ext cx="1475985" cy="649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FF0000"/>
              </a:solidFill>
            </a:rPr>
            <a:t>3</a:t>
          </a:r>
          <a:r>
            <a:rPr lang="fr-FR" sz="1600" b="1" kern="1200" dirty="0" smtClean="0"/>
            <a:t>- CLIENTS</a:t>
          </a:r>
          <a:endParaRPr lang="fr-FR" sz="1600" b="1" kern="1200" dirty="0"/>
        </a:p>
      </dsp:txBody>
      <dsp:txXfrm>
        <a:off x="3508216" y="3473612"/>
        <a:ext cx="1043679" cy="459089"/>
      </dsp:txXfrm>
    </dsp:sp>
    <dsp:sp modelId="{955E6F1F-77B2-471C-BD3E-3390798CFC17}">
      <dsp:nvSpPr>
        <dsp:cNvPr id="0" name=""/>
        <dsp:cNvSpPr/>
      </dsp:nvSpPr>
      <dsp:spPr>
        <a:xfrm rot="21538548">
          <a:off x="5080019" y="2075348"/>
          <a:ext cx="233892" cy="380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080025" y="2152009"/>
        <a:ext cx="163724" cy="228101"/>
      </dsp:txXfrm>
    </dsp:sp>
    <dsp:sp modelId="{1031E461-5348-4E05-8B1D-5E0E8CADA615}">
      <dsp:nvSpPr>
        <dsp:cNvPr id="0" name=""/>
        <dsp:cNvSpPr/>
      </dsp:nvSpPr>
      <dsp:spPr>
        <a:xfrm>
          <a:off x="5398648" y="1794346"/>
          <a:ext cx="1875857" cy="9014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FF0000"/>
              </a:solidFill>
            </a:rPr>
            <a:t>4</a:t>
          </a:r>
          <a:r>
            <a:rPr lang="fr-FR" sz="1600" b="1" kern="1200" dirty="0" smtClean="0"/>
            <a:t>-INSPECTION DU TRAVAIL /CRAM</a:t>
          </a:r>
          <a:endParaRPr lang="fr-FR" sz="1600" b="1" kern="1200" dirty="0"/>
        </a:p>
      </dsp:txBody>
      <dsp:txXfrm>
        <a:off x="5673361" y="1926357"/>
        <a:ext cx="1326431" cy="637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9C5A0-99BA-4F3D-94FA-F57EA4F44AC1}">
      <dsp:nvSpPr>
        <dsp:cNvPr id="0" name=""/>
        <dsp:cNvSpPr/>
      </dsp:nvSpPr>
      <dsp:spPr>
        <a:xfrm>
          <a:off x="0" y="314602"/>
          <a:ext cx="7262192" cy="1056188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767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DIRECTEUR D’AGENCE</a:t>
          </a:r>
          <a:endParaRPr lang="fr-FR" sz="1900" kern="1200" dirty="0"/>
        </a:p>
      </dsp:txBody>
      <dsp:txXfrm>
        <a:off x="0" y="578649"/>
        <a:ext cx="6998145" cy="528094"/>
      </dsp:txXfrm>
    </dsp:sp>
    <dsp:sp modelId="{C58FD4C8-B0D5-494E-8CAF-025915E3DD01}">
      <dsp:nvSpPr>
        <dsp:cNvPr id="0" name=""/>
        <dsp:cNvSpPr/>
      </dsp:nvSpPr>
      <dsp:spPr>
        <a:xfrm>
          <a:off x="1342053" y="739981"/>
          <a:ext cx="5920138" cy="1056188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767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RESPONSABLE EXPLOITATION/DIRECTEURS SECTEURS</a:t>
          </a:r>
          <a:endParaRPr lang="fr-FR" sz="1900" kern="1200" dirty="0"/>
        </a:p>
      </dsp:txBody>
      <dsp:txXfrm>
        <a:off x="1342053" y="1004028"/>
        <a:ext cx="5656091" cy="528094"/>
      </dsp:txXfrm>
    </dsp:sp>
    <dsp:sp modelId="{C4EB8AB8-2903-4C2C-BD59-43B5335C48FC}">
      <dsp:nvSpPr>
        <dsp:cNvPr id="0" name=""/>
        <dsp:cNvSpPr/>
      </dsp:nvSpPr>
      <dsp:spPr>
        <a:xfrm>
          <a:off x="2684106" y="1092208"/>
          <a:ext cx="4578085" cy="1056188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767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MAITRISES</a:t>
          </a:r>
          <a:endParaRPr lang="fr-FR" sz="1900" kern="1200" dirty="0"/>
        </a:p>
      </dsp:txBody>
      <dsp:txXfrm>
        <a:off x="2684106" y="1356255"/>
        <a:ext cx="4314038" cy="528094"/>
      </dsp:txXfrm>
    </dsp:sp>
    <dsp:sp modelId="{63FB0D43-266D-426C-AA8A-7341967F7569}">
      <dsp:nvSpPr>
        <dsp:cNvPr id="0" name=""/>
        <dsp:cNvSpPr/>
      </dsp:nvSpPr>
      <dsp:spPr>
        <a:xfrm>
          <a:off x="4026885" y="1444189"/>
          <a:ext cx="3235306" cy="10561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767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CHEF D’EQUIPE</a:t>
          </a:r>
          <a:endParaRPr lang="fr-FR" sz="1900" kern="1200" dirty="0"/>
        </a:p>
      </dsp:txBody>
      <dsp:txXfrm>
        <a:off x="4026885" y="1708236"/>
        <a:ext cx="2971259" cy="528094"/>
      </dsp:txXfrm>
    </dsp:sp>
    <dsp:sp modelId="{A85DCA59-7DF6-4EB9-8BBC-34E662531B92}">
      <dsp:nvSpPr>
        <dsp:cNvPr id="0" name=""/>
        <dsp:cNvSpPr/>
      </dsp:nvSpPr>
      <dsp:spPr>
        <a:xfrm>
          <a:off x="5368938" y="1796416"/>
          <a:ext cx="1893253" cy="1056188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767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AGENTS</a:t>
          </a:r>
          <a:endParaRPr lang="fr-FR" sz="1900" kern="1200" dirty="0"/>
        </a:p>
      </dsp:txBody>
      <dsp:txXfrm>
        <a:off x="5368938" y="2060463"/>
        <a:ext cx="1629206" cy="528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3FBE9-95E6-4D97-B2CE-118ABE1B6DED}">
      <dsp:nvSpPr>
        <dsp:cNvPr id="0" name=""/>
        <dsp:cNvSpPr/>
      </dsp:nvSpPr>
      <dsp:spPr>
        <a:xfrm>
          <a:off x="996466" y="0"/>
          <a:ext cx="7104157" cy="31683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692F5-5E83-4222-9674-116D6DC3094B}">
      <dsp:nvSpPr>
        <dsp:cNvPr id="0" name=""/>
        <dsp:cNvSpPr/>
      </dsp:nvSpPr>
      <dsp:spPr>
        <a:xfrm>
          <a:off x="4467" y="950505"/>
          <a:ext cx="2667338" cy="1267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Date Formation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janvier 2018</a:t>
          </a:r>
          <a:endParaRPr lang="fr-FR" sz="2000" kern="1200" dirty="0"/>
        </a:p>
      </dsp:txBody>
      <dsp:txXfrm>
        <a:off x="66333" y="1012371"/>
        <a:ext cx="2543606" cy="1143608"/>
      </dsp:txXfrm>
    </dsp:sp>
    <dsp:sp modelId="{EE2B9FFB-DFAE-45A7-9AB2-E66308DF9DDA}">
      <dsp:nvSpPr>
        <dsp:cNvPr id="0" name=""/>
        <dsp:cNvSpPr/>
      </dsp:nvSpPr>
      <dsp:spPr>
        <a:xfrm>
          <a:off x="2845246" y="950505"/>
          <a:ext cx="2667338" cy="1267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Date de Bascule AGENCE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2907112" y="1012371"/>
        <a:ext cx="2543606" cy="1143608"/>
      </dsp:txXfrm>
    </dsp:sp>
    <dsp:sp modelId="{A3CEF956-7761-49DD-A92B-8C0B88869F95}">
      <dsp:nvSpPr>
        <dsp:cNvPr id="0" name=""/>
        <dsp:cNvSpPr/>
      </dsp:nvSpPr>
      <dsp:spPr>
        <a:xfrm>
          <a:off x="5686026" y="950505"/>
          <a:ext cx="2667338" cy="1267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Date limite de bascule fixée par la REGION 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31/03/2018</a:t>
          </a:r>
          <a:endParaRPr lang="fr-FR" sz="2000" kern="1200" dirty="0"/>
        </a:p>
      </dsp:txBody>
      <dsp:txXfrm>
        <a:off x="5747892" y="1012371"/>
        <a:ext cx="2543606" cy="1143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2840"/>
          </a:xfrm>
          <a:prstGeom prst="rect">
            <a:avLst/>
          </a:prstGeom>
        </p:spPr>
        <p:txBody>
          <a:bodyPr vert="horz" lIns="91020" tIns="45508" rIns="91020" bIns="4550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7" y="3"/>
            <a:ext cx="2945659" cy="492840"/>
          </a:xfrm>
          <a:prstGeom prst="rect">
            <a:avLst/>
          </a:prstGeom>
        </p:spPr>
        <p:txBody>
          <a:bodyPr vert="horz" lIns="91020" tIns="45508" rIns="91020" bIns="45508" rtlCol="0"/>
          <a:lstStyle>
            <a:lvl1pPr algn="r">
              <a:defRPr sz="1200"/>
            </a:lvl1pPr>
          </a:lstStyle>
          <a:p>
            <a:fld id="{7D0BAFA8-BC9C-C04F-B28A-72FA3979D4A6}" type="datetime1">
              <a:rPr lang="en-US" smtClean="0"/>
              <a:pPr/>
              <a:t>4/29/2018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9362241"/>
            <a:ext cx="2945659" cy="492840"/>
          </a:xfrm>
          <a:prstGeom prst="rect">
            <a:avLst/>
          </a:prstGeom>
        </p:spPr>
        <p:txBody>
          <a:bodyPr vert="horz" lIns="91020" tIns="45508" rIns="91020" bIns="4550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7" y="9362241"/>
            <a:ext cx="2945659" cy="492840"/>
          </a:xfrm>
          <a:prstGeom prst="rect">
            <a:avLst/>
          </a:prstGeom>
        </p:spPr>
        <p:txBody>
          <a:bodyPr vert="horz" lIns="91020" tIns="45508" rIns="91020" bIns="45508" rtlCol="0" anchor="b"/>
          <a:lstStyle>
            <a:lvl1pPr algn="r">
              <a:defRPr sz="1200"/>
            </a:lvl1pPr>
          </a:lstStyle>
          <a:p>
            <a:fld id="{565916EC-459C-164F-8EBE-D861316AA7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352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2840"/>
          </a:xfrm>
          <a:prstGeom prst="rect">
            <a:avLst/>
          </a:prstGeom>
        </p:spPr>
        <p:txBody>
          <a:bodyPr vert="horz" lIns="91020" tIns="45508" rIns="91020" bIns="4550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2840"/>
          </a:xfrm>
          <a:prstGeom prst="rect">
            <a:avLst/>
          </a:prstGeom>
        </p:spPr>
        <p:txBody>
          <a:bodyPr vert="horz" lIns="91020" tIns="45508" rIns="91020" bIns="45508" rtlCol="0"/>
          <a:lstStyle>
            <a:lvl1pPr algn="r">
              <a:defRPr sz="1200"/>
            </a:lvl1pPr>
          </a:lstStyle>
          <a:p>
            <a:fld id="{19623CEA-AE1B-204A-BB20-203DD7344833}" type="datetime1">
              <a:rPr lang="en-US" smtClean="0"/>
              <a:pPr/>
              <a:t>4/29/2018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0" tIns="45508" rIns="91020" bIns="455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8"/>
            <a:ext cx="5438140" cy="4435555"/>
          </a:xfrm>
          <a:prstGeom prst="rect">
            <a:avLst/>
          </a:prstGeom>
        </p:spPr>
        <p:txBody>
          <a:bodyPr vert="horz" lIns="91020" tIns="45508" rIns="91020" bIns="45508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362241"/>
            <a:ext cx="2945659" cy="492840"/>
          </a:xfrm>
          <a:prstGeom prst="rect">
            <a:avLst/>
          </a:prstGeom>
        </p:spPr>
        <p:txBody>
          <a:bodyPr vert="horz" lIns="91020" tIns="45508" rIns="91020" bIns="4550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362241"/>
            <a:ext cx="2945659" cy="492840"/>
          </a:xfrm>
          <a:prstGeom prst="rect">
            <a:avLst/>
          </a:prstGeom>
        </p:spPr>
        <p:txBody>
          <a:bodyPr vert="horz" lIns="91020" tIns="45508" rIns="91020" bIns="45508" rtlCol="0" anchor="b"/>
          <a:lstStyle>
            <a:lvl1pPr algn="r">
              <a:defRPr sz="1200"/>
            </a:lvl1pPr>
          </a:lstStyle>
          <a:p>
            <a:fld id="{9A68E6EC-7CE0-6B41-A250-418F413FCB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181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8E6EC-7CE0-6B41-A250-418F413FCBD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77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8E6EC-7CE0-6B41-A250-418F413FCBD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23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ce réservé de l’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mtClean="0">
                <a:ea typeface="ＭＳ Ｐゴシック" pitchFamily="34" charset="-128"/>
              </a:rPr>
              <a:t>Charte 4 produits Pré-dilution</a:t>
            </a:r>
          </a:p>
        </p:txBody>
      </p:sp>
      <p:sp>
        <p:nvSpPr>
          <p:cNvPr id="51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01120" indent="-192738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770954" indent="-154191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079335" indent="-154191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387716" indent="-154191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696098" indent="-154191" defTabSz="49683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004479" indent="-154191" defTabSz="49683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312861" indent="-154191" defTabSz="49683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621242" indent="-154191" defTabSz="49683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8B902AD-289E-4B24-B418-EC041E5BF767}" type="slidenum">
              <a:rPr lang="fr-FR" altLang="fr-FR" sz="1300">
                <a:latin typeface="Calibri" pitchFamily="34" charset="0"/>
              </a:rPr>
              <a:pPr eaLnBrk="1" hangingPunct="1"/>
              <a:t>18</a:t>
            </a:fld>
            <a:endParaRPr lang="fr-FR" altLang="fr-FR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68300" indent="-368300">
              <a:buFont typeface="Wingdings 3" panose="05040102010807070707" pitchFamily="18" charset="2"/>
              <a:buChar char="4"/>
              <a:defRPr sz="1800">
                <a:solidFill>
                  <a:srgbClr val="003871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003871"/>
                </a:solidFill>
              </a:defRPr>
            </a:lvl3pPr>
            <a:lvl4pPr marL="1073150" indent="-349250">
              <a:defRPr sz="1200">
                <a:solidFill>
                  <a:srgbClr val="003871"/>
                </a:solidFill>
              </a:defRPr>
            </a:lvl4pPr>
            <a:lvl5pPr marL="1428750" indent="-349250">
              <a:buFont typeface="Courier New" panose="02070309020205020404" pitchFamily="49" charset="0"/>
              <a:buChar char="o"/>
              <a:defRPr sz="120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449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7720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886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9066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9459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7843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9301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4453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2957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6015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3773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36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430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770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68300" indent="-368300">
              <a:buFont typeface="Wingdings 3" panose="05040102010807070707" pitchFamily="18" charset="2"/>
              <a:buChar char="4"/>
              <a:defRPr sz="1800">
                <a:solidFill>
                  <a:srgbClr val="003871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003871"/>
                </a:solidFill>
              </a:defRPr>
            </a:lvl3pPr>
            <a:lvl4pPr marL="1073150" indent="-349250">
              <a:defRPr sz="1200">
                <a:solidFill>
                  <a:srgbClr val="003871"/>
                </a:solidFill>
              </a:defRPr>
            </a:lvl4pPr>
            <a:lvl5pPr marL="1428750" indent="-349250">
              <a:buFont typeface="Courier New" panose="02070309020205020404" pitchFamily="49" charset="0"/>
              <a:buChar char="o"/>
              <a:defRPr sz="120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52400" y="6601800"/>
            <a:ext cx="7848600" cy="180000"/>
          </a:xfrm>
        </p:spPr>
        <p:txBody>
          <a:bodyPr/>
          <a:lstStyle/>
          <a:p>
            <a:r>
              <a:rPr lang="fr-FR" smtClean="0"/>
              <a:t>Direction Développement Responsable </a:t>
            </a:r>
            <a:endParaRPr lang="fr-FR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26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52400" y="6601800"/>
            <a:ext cx="7848600" cy="180000"/>
          </a:xfrm>
        </p:spPr>
        <p:txBody>
          <a:bodyPr/>
          <a:lstStyle>
            <a:lvl1pPr>
              <a:defRPr sz="1100"/>
            </a:lvl1pPr>
          </a:lstStyle>
          <a:p>
            <a:r>
              <a:rPr lang="fr-FR" dirty="0" smtClean="0"/>
              <a:t>Direction Développement Responsable 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156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52400" y="6601800"/>
            <a:ext cx="7848600" cy="180000"/>
          </a:xfrm>
        </p:spPr>
        <p:txBody>
          <a:bodyPr/>
          <a:lstStyle/>
          <a:p>
            <a:r>
              <a:rPr lang="fr-FR" smtClean="0"/>
              <a:t>Direction Développement Responsable 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66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68300" indent="-368300">
              <a:buFont typeface="Wingdings 3" panose="05040102010807070707" pitchFamily="18" charset="2"/>
              <a:buChar char="4"/>
              <a:defRPr sz="1800">
                <a:solidFill>
                  <a:srgbClr val="003871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003871"/>
                </a:solidFill>
              </a:defRPr>
            </a:lvl3pPr>
            <a:lvl4pPr marL="1073150" indent="-349250">
              <a:defRPr sz="1200">
                <a:solidFill>
                  <a:srgbClr val="003871"/>
                </a:solidFill>
              </a:defRPr>
            </a:lvl4pPr>
            <a:lvl5pPr marL="1428750" indent="-349250">
              <a:buFont typeface="Courier New" panose="02070309020205020404" pitchFamily="49" charset="0"/>
              <a:buChar char="o"/>
              <a:defRPr sz="120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52400" y="6601800"/>
            <a:ext cx="7848600" cy="180000"/>
          </a:xfrm>
        </p:spPr>
        <p:txBody>
          <a:bodyPr/>
          <a:lstStyle/>
          <a:p>
            <a:r>
              <a:rPr lang="fr-FR" smtClean="0"/>
              <a:t>Direction Développement Responsable </a:t>
            </a:r>
            <a:endParaRPr lang="fr-FR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008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52400" y="6601800"/>
            <a:ext cx="7848600" cy="180000"/>
          </a:xfrm>
        </p:spPr>
        <p:txBody>
          <a:bodyPr/>
          <a:lstStyle>
            <a:lvl1pPr>
              <a:defRPr sz="1100"/>
            </a:lvl1pPr>
          </a:lstStyle>
          <a:p>
            <a:r>
              <a:rPr lang="fr-FR" dirty="0" smtClean="0"/>
              <a:t>Direction Développement Responsable 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4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52400" y="6601800"/>
            <a:ext cx="7848600" cy="180000"/>
          </a:xfrm>
        </p:spPr>
        <p:txBody>
          <a:bodyPr/>
          <a:lstStyle/>
          <a:p>
            <a:r>
              <a:rPr lang="fr-FR" smtClean="0"/>
              <a:t>Direction Développement Responsable 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09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6650"/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6650"/>
              <a:t>29/04/2018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0309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68300" indent="-368300">
              <a:buFont typeface="Wingdings 3" panose="05040102010807070707" pitchFamily="18" charset="2"/>
              <a:buChar char="4"/>
              <a:defRPr sz="1800">
                <a:solidFill>
                  <a:srgbClr val="003871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003871"/>
                </a:solidFill>
              </a:defRPr>
            </a:lvl3pPr>
            <a:lvl4pPr marL="1073150" indent="-349250">
              <a:defRPr sz="1200">
                <a:solidFill>
                  <a:srgbClr val="003871"/>
                </a:solidFill>
              </a:defRPr>
            </a:lvl4pPr>
            <a:lvl5pPr marL="1428750" indent="-349250">
              <a:buFont typeface="Courier New" panose="02070309020205020404" pitchFamily="49" charset="0"/>
              <a:buChar char="o"/>
              <a:defRPr sz="120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01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530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586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29071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/>
                </a:solidFill>
              </a:rPr>
              <a:pPr/>
              <a:t>29/04/2018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7793833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47F61-8E17-47EC-A248-1D00120D0303}" type="datetimeFigureOut">
              <a:rPr lang="fr-FR" smtClean="0">
                <a:solidFill>
                  <a:prstClr val="black"/>
                </a:solidFill>
              </a:rPr>
              <a:pPr/>
              <a:t>29/04/2018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2400" y="6601800"/>
            <a:ext cx="7848600" cy="180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07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47F61-8E17-47EC-A248-1D00120D0303}" type="datetimeFigureOut">
              <a:rPr lang="fr-FR" smtClean="0"/>
              <a:t>29/04/2018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2400" y="6601800"/>
            <a:ext cx="7848600" cy="180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6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8550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B83E9-AF9E-451D-A3E0-CE45E3A866D8}" type="datetimeFigureOut">
              <a:rPr lang="fr-FR" smtClean="0"/>
              <a:t>29/04/2018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828318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19800" y="64166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ONET 2015</a:t>
            </a:r>
            <a:endParaRPr lang="fr-FR" dirty="0"/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2971800"/>
            <a:ext cx="4191000" cy="7620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003871"/>
                </a:solidFill>
              </a:defRPr>
            </a:lvl1pPr>
            <a:lvl2pPr>
              <a:defRPr sz="1800">
                <a:solidFill>
                  <a:srgbClr val="3E4F58"/>
                </a:solidFill>
              </a:defRPr>
            </a:lvl2pPr>
            <a:lvl3pPr>
              <a:defRPr sz="1600">
                <a:solidFill>
                  <a:srgbClr val="3E4F58"/>
                </a:solidFill>
              </a:defRPr>
            </a:lvl3pPr>
            <a:lvl4pPr>
              <a:defRPr sz="1200">
                <a:solidFill>
                  <a:srgbClr val="3E4F58"/>
                </a:solidFill>
              </a:defRPr>
            </a:lvl4pPr>
            <a:lvl5pPr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4" name="Espace réservé de la date 4"/>
          <p:cNvSpPr>
            <a:spLocks noGrp="1"/>
          </p:cNvSpPr>
          <p:nvPr>
            <p:ph type="dt" sz="half" idx="12"/>
          </p:nvPr>
        </p:nvSpPr>
        <p:spPr>
          <a:xfrm>
            <a:off x="304800" y="3886200"/>
            <a:ext cx="685800" cy="273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3871"/>
                </a:solidFill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3100202" y="2987070"/>
            <a:ext cx="5053198" cy="5847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152400" y="6601800"/>
            <a:ext cx="7848600" cy="180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3E4F58"/>
                </a:solidFill>
              </a:defRPr>
            </a:lvl1pPr>
          </a:lstStyle>
          <a:p>
            <a:r>
              <a:rPr lang="fr-FR" dirty="0" smtClean="0"/>
              <a:t>Piloter ONET en Prévention 2015</a:t>
            </a:r>
            <a:endParaRPr lang="fr-FR" dirty="0"/>
          </a:p>
        </p:txBody>
      </p: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305800" y="6601800"/>
            <a:ext cx="685800" cy="1800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3E4F58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C0786-B17D-6040-91FD-2BFA6D9D5E6B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3E4F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E4F5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024002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3009900"/>
            <a:ext cx="762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FFFFF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FFFFFF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FFFFFF"/>
                </a:solidFill>
              </a:defRPr>
            </a:lvl3pPr>
            <a:lvl4pPr marL="1077913" indent="-354013">
              <a:defRPr sz="1200">
                <a:solidFill>
                  <a:srgbClr val="FFFFFF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 smtClean="0"/>
              <a:t>N°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0918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emf"/><Relationship Id="rId26" Type="http://schemas.openxmlformats.org/officeDocument/2006/relationships/image" Target="../media/image26.png"/><Relationship Id="rId3" Type="http://schemas.openxmlformats.org/officeDocument/2006/relationships/theme" Target="../theme/theme5.xml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emf"/><Relationship Id="rId25" Type="http://schemas.openxmlformats.org/officeDocument/2006/relationships/image" Target="../media/image25.jpe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6.emf"/><Relationship Id="rId20" Type="http://schemas.openxmlformats.org/officeDocument/2006/relationships/image" Target="../media/image20.jpe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24" Type="http://schemas.openxmlformats.org/officeDocument/2006/relationships/image" Target="../media/image24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emf"/><Relationship Id="rId28" Type="http://schemas.openxmlformats.org/officeDocument/2006/relationships/image" Target="../media/image28.png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emf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90800" y="0"/>
            <a:ext cx="64008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5800" y="6601800"/>
            <a:ext cx="685800" cy="1800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3E4F58"/>
                </a:solidFill>
              </a:defRPr>
            </a:lvl1pPr>
          </a:lstStyle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 descr="fond 2 g.pd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1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3" r:id="rId3"/>
    <p:sldLayoutId id="2147483766" r:id="rId4"/>
    <p:sldLayoutId id="2147483767" r:id="rId5"/>
    <p:sldLayoutId id="214748376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200" b="1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1 g 2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3"/>
            <a:ext cx="9144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Tx/>
        <a:buNone/>
        <a:defRPr sz="1600" kern="1200">
          <a:solidFill>
            <a:srgbClr val="0038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5800" y="6601800"/>
            <a:ext cx="685800" cy="1800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3E4F58"/>
                </a:solidFill>
              </a:defRPr>
            </a:lvl1pPr>
          </a:lstStyle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200" b="1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fond 2 g.pd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51" y="4931447"/>
            <a:ext cx="1108917" cy="117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73" y="1801307"/>
            <a:ext cx="420524" cy="99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Autre processus 11"/>
          <p:cNvSpPr>
            <a:spLocks noChangeArrowheads="1"/>
          </p:cNvSpPr>
          <p:nvPr userDrawn="1"/>
        </p:nvSpPr>
        <p:spPr bwMode="auto">
          <a:xfrm>
            <a:off x="1001385" y="766753"/>
            <a:ext cx="3313308" cy="437897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smtClean="0">
                <a:solidFill>
                  <a:srgbClr val="194575"/>
                </a:solidFill>
                <a:latin typeface="Calibri" pitchFamily="34" charset="0"/>
              </a:rPr>
              <a:t>Produit Bleu </a:t>
            </a: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pic>
        <p:nvPicPr>
          <p:cNvPr id="1029" name="Image 6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33" y="6429311"/>
            <a:ext cx="1419029" cy="3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4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33" y="6403855"/>
            <a:ext cx="1203966" cy="33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17"/>
          <p:cNvCxnSpPr/>
          <p:nvPr userDrawn="1"/>
        </p:nvCxnSpPr>
        <p:spPr>
          <a:xfrm>
            <a:off x="4572960" y="333990"/>
            <a:ext cx="0" cy="646393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8730" y="419046"/>
            <a:ext cx="1234493" cy="1288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0" name="ZoneTexte 7"/>
          <p:cNvSpPr txBox="1">
            <a:spLocks noChangeArrowheads="1"/>
          </p:cNvSpPr>
          <p:nvPr userDrawn="1"/>
        </p:nvSpPr>
        <p:spPr bwMode="auto">
          <a:xfrm>
            <a:off x="117133" y="333990"/>
            <a:ext cx="3002235" cy="3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7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Nettoyage </a:t>
            </a:r>
            <a:r>
              <a:rPr lang="fr-FR" altLang="fr-FR" sz="1700" b="1" dirty="0" smtClean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multi-surfaces</a:t>
            </a:r>
            <a:endParaRPr lang="fr-FR" altLang="fr-FR" sz="1700" b="1" dirty="0">
              <a:solidFill>
                <a:srgbClr val="42B003"/>
              </a:solidFill>
              <a:latin typeface="Calibri"/>
              <a:ea typeface="Helvetica" charset="0"/>
              <a:cs typeface="Helvetica" charset="0"/>
            </a:endParaRPr>
          </a:p>
        </p:txBody>
      </p:sp>
      <p:pic>
        <p:nvPicPr>
          <p:cNvPr id="1034" name="Image 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4" y="1736138"/>
            <a:ext cx="866011" cy="15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cteur droit 25"/>
          <p:cNvCxnSpPr/>
          <p:nvPr userDrawn="1"/>
        </p:nvCxnSpPr>
        <p:spPr>
          <a:xfrm flipH="1">
            <a:off x="166098" y="3266587"/>
            <a:ext cx="881660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52"/>
          <p:cNvSpPr>
            <a:spLocks noChangeArrowheads="1"/>
          </p:cNvSpPr>
          <p:nvPr userDrawn="1"/>
        </p:nvSpPr>
        <p:spPr bwMode="auto">
          <a:xfrm>
            <a:off x="1034029" y="2919360"/>
            <a:ext cx="2039682" cy="26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1037" name="Image 2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01" y="1274865"/>
            <a:ext cx="434925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Image 28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73" y="1274865"/>
            <a:ext cx="435886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Image 29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9" y="853304"/>
            <a:ext cx="789203" cy="6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à coins arrondis 30"/>
          <p:cNvSpPr/>
          <p:nvPr userDrawn="1"/>
        </p:nvSpPr>
        <p:spPr>
          <a:xfrm>
            <a:off x="784402" y="6346832"/>
            <a:ext cx="3589817" cy="437853"/>
          </a:xfrm>
          <a:prstGeom prst="roundRect">
            <a:avLst/>
          </a:prstGeom>
          <a:solidFill>
            <a:srgbClr val="42B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6684" tIns="28342" rIns="56684" bIns="28342" anchor="ctr"/>
          <a:lstStyle/>
          <a:p>
            <a:pPr algn="ctr" defTabSz="456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500" b="1" dirty="0">
                <a:solidFill>
                  <a:prstClr val="white"/>
                </a:solidFill>
                <a:ea typeface="Helvetica" charset="0"/>
                <a:cs typeface="Helvetica" charset="0"/>
              </a:rPr>
              <a:t>NE PAS JETER LES BIDONS DOSEURS VIDES</a:t>
            </a:r>
          </a:p>
        </p:txBody>
      </p:sp>
      <p:cxnSp>
        <p:nvCxnSpPr>
          <p:cNvPr id="32" name="Connecteur droit 31"/>
          <p:cNvCxnSpPr/>
          <p:nvPr userDrawn="1"/>
        </p:nvCxnSpPr>
        <p:spPr>
          <a:xfrm flipH="1">
            <a:off x="168018" y="6253152"/>
            <a:ext cx="881564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2" name="Image 32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9" y="6338686"/>
            <a:ext cx="434925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 userDrawn="1"/>
        </p:nvSpPr>
        <p:spPr>
          <a:xfrm>
            <a:off x="3346911" y="2050781"/>
            <a:ext cx="402283" cy="626624"/>
          </a:xfrm>
          <a:prstGeom prst="rect">
            <a:avLst/>
          </a:prstGeom>
          <a:noFill/>
        </p:spPr>
        <p:txBody>
          <a:bodyPr lIns="56684" tIns="28342" rIns="56684" bIns="28342">
            <a:spAutoFit/>
          </a:bodyPr>
          <a:lstStyle/>
          <a:p>
            <a:pPr defTabSz="456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700" b="1" dirty="0">
                <a:solidFill>
                  <a:srgbClr val="7030A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pic>
        <p:nvPicPr>
          <p:cNvPr id="1044" name="Image 34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82" y="2114932"/>
            <a:ext cx="725836" cy="51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" name="Autre processus 44"/>
          <p:cNvSpPr>
            <a:spLocks noChangeArrowheads="1"/>
          </p:cNvSpPr>
          <p:nvPr userDrawn="1"/>
        </p:nvSpPr>
        <p:spPr bwMode="auto">
          <a:xfrm>
            <a:off x="5600268" y="762679"/>
            <a:ext cx="3382435" cy="437897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smtClean="0">
                <a:solidFill>
                  <a:srgbClr val="E52769"/>
                </a:solidFill>
                <a:latin typeface="Calibri" pitchFamily="34" charset="0"/>
              </a:rPr>
              <a:t>Produit Rose </a:t>
            </a: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46" name="ZoneTexte 7"/>
          <p:cNvSpPr txBox="1">
            <a:spLocks noChangeArrowheads="1"/>
          </p:cNvSpPr>
          <p:nvPr userDrawn="1"/>
        </p:nvSpPr>
        <p:spPr bwMode="auto">
          <a:xfrm>
            <a:off x="4686253" y="347228"/>
            <a:ext cx="3039679" cy="3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7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Nettoyage des sanitaires</a:t>
            </a:r>
          </a:p>
        </p:txBody>
      </p:sp>
      <p:sp>
        <p:nvSpPr>
          <p:cNvPr id="47" name="Rectangle 52"/>
          <p:cNvSpPr>
            <a:spLocks noChangeArrowheads="1"/>
          </p:cNvSpPr>
          <p:nvPr userDrawn="1"/>
        </p:nvSpPr>
        <p:spPr bwMode="auto">
          <a:xfrm>
            <a:off x="5600269" y="2920378"/>
            <a:ext cx="2039682" cy="26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48" name="Image 47"/>
          <p:cNvPicPr>
            <a:picLocks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7849" y="382948"/>
            <a:ext cx="1234972" cy="1287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49" name="Image 4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14" y="1235153"/>
            <a:ext cx="434926" cy="4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Image 49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98" y="1235153"/>
            <a:ext cx="434926" cy="4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Image 50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03" y="1235153"/>
            <a:ext cx="435886" cy="4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Image 51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71" y="1235153"/>
            <a:ext cx="435886" cy="4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Image 52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266" y="1963211"/>
            <a:ext cx="702794" cy="49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ZoneTexte 53"/>
          <p:cNvSpPr txBox="1"/>
          <p:nvPr userDrawn="1"/>
        </p:nvSpPr>
        <p:spPr>
          <a:xfrm>
            <a:off x="7969797" y="1901097"/>
            <a:ext cx="402282" cy="626624"/>
          </a:xfrm>
          <a:prstGeom prst="rect">
            <a:avLst/>
          </a:prstGeom>
          <a:noFill/>
        </p:spPr>
        <p:txBody>
          <a:bodyPr lIns="56684" tIns="28342" rIns="56684" bIns="28342">
            <a:spAutoFit/>
          </a:bodyPr>
          <a:lstStyle/>
          <a:p>
            <a:pPr defTabSz="456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700" b="1" dirty="0">
                <a:solidFill>
                  <a:srgbClr val="DB538E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sp>
        <p:nvSpPr>
          <p:cNvPr id="1055" name="Autre processus 54"/>
          <p:cNvSpPr>
            <a:spLocks noChangeArrowheads="1"/>
          </p:cNvSpPr>
          <p:nvPr userDrawn="1"/>
        </p:nvSpPr>
        <p:spPr bwMode="auto">
          <a:xfrm>
            <a:off x="1001386" y="3808303"/>
            <a:ext cx="3327709" cy="437897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smtClean="0">
                <a:solidFill>
                  <a:srgbClr val="008935"/>
                </a:solidFill>
                <a:latin typeface="Calibri" pitchFamily="34" charset="0"/>
              </a:rPr>
              <a:t>Produit Vert </a:t>
            </a: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56" name="ZoneTexte 7"/>
          <p:cNvSpPr txBox="1">
            <a:spLocks noChangeArrowheads="1"/>
          </p:cNvSpPr>
          <p:nvPr userDrawn="1"/>
        </p:nvSpPr>
        <p:spPr bwMode="auto">
          <a:xfrm>
            <a:off x="106571" y="3384706"/>
            <a:ext cx="3002235" cy="3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7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Nettoyage des sols</a:t>
            </a:r>
          </a:p>
        </p:txBody>
      </p:sp>
      <p:pic>
        <p:nvPicPr>
          <p:cNvPr id="57" name="Image 56"/>
          <p:cNvPicPr>
            <a:picLocks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309" y="3429008"/>
            <a:ext cx="1234493" cy="1288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8" name="Rectangle 52"/>
          <p:cNvSpPr>
            <a:spLocks noChangeArrowheads="1"/>
          </p:cNvSpPr>
          <p:nvPr userDrawn="1"/>
        </p:nvSpPr>
        <p:spPr bwMode="auto">
          <a:xfrm>
            <a:off x="1032109" y="5964983"/>
            <a:ext cx="2039682" cy="26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1059" name="Image 58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88" y="4283832"/>
            <a:ext cx="435886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Image 59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61" y="4283832"/>
            <a:ext cx="435886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Image 60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14" y="4279759"/>
            <a:ext cx="435886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Image 61" descr="ecolabel_logo.jpg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32" y="2693305"/>
            <a:ext cx="455088" cy="48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Image 62" descr="ecolabel_logo.jpg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32" y="5707363"/>
            <a:ext cx="455088" cy="48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Image 64" descr="ecolabel_logo.jpg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214" y="2701452"/>
            <a:ext cx="455088" cy="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Image 33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55" y="6306102"/>
            <a:ext cx="1015787" cy="4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Image 3"/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19" y="1741229"/>
            <a:ext cx="861210" cy="151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Connecteur droit 70"/>
          <p:cNvCxnSpPr/>
          <p:nvPr userDrawn="1"/>
        </p:nvCxnSpPr>
        <p:spPr>
          <a:xfrm flipV="1">
            <a:off x="434926" y="1668934"/>
            <a:ext cx="134414" cy="20467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>
            <a:spLocks noChangeArrowheads="1"/>
          </p:cNvSpPr>
          <p:nvPr userDrawn="1"/>
        </p:nvSpPr>
        <p:spPr bwMode="auto">
          <a:xfrm>
            <a:off x="178579" y="1596636"/>
            <a:ext cx="782482" cy="82784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84" tIns="28342" rIns="56684" bIns="28342"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1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73" name="Connecteur droit 72"/>
          <p:cNvCxnSpPr/>
          <p:nvPr userDrawn="1"/>
        </p:nvCxnSpPr>
        <p:spPr>
          <a:xfrm flipV="1">
            <a:off x="5051091" y="1660787"/>
            <a:ext cx="134414" cy="205689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Ellipse 73"/>
          <p:cNvSpPr>
            <a:spLocks noChangeArrowheads="1"/>
          </p:cNvSpPr>
          <p:nvPr userDrawn="1"/>
        </p:nvSpPr>
        <p:spPr bwMode="auto">
          <a:xfrm>
            <a:off x="4777462" y="1596636"/>
            <a:ext cx="782482" cy="82784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84" tIns="28342" rIns="56684" bIns="28342"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1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71" name="Picture 2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18" y="1727992"/>
            <a:ext cx="425325" cy="10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2" name="Image 75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79" y="853304"/>
            <a:ext cx="789203" cy="6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3" name="Image 76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9" y="3896892"/>
            <a:ext cx="789203" cy="6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Image 3"/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4" y="4717612"/>
            <a:ext cx="866011" cy="152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Connecteur droit 79"/>
          <p:cNvCxnSpPr/>
          <p:nvPr userDrawn="1"/>
        </p:nvCxnSpPr>
        <p:spPr>
          <a:xfrm flipV="1">
            <a:off x="433006" y="4641242"/>
            <a:ext cx="135374" cy="204671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Ellipse 80"/>
          <p:cNvSpPr>
            <a:spLocks noChangeArrowheads="1"/>
          </p:cNvSpPr>
          <p:nvPr userDrawn="1"/>
        </p:nvSpPr>
        <p:spPr bwMode="auto">
          <a:xfrm>
            <a:off x="181460" y="4577092"/>
            <a:ext cx="781522" cy="827847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84" tIns="28342" rIns="56684" bIns="28342"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1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82" name="Connecteur droit 81"/>
          <p:cNvCxnSpPr/>
          <p:nvPr userDrawn="1"/>
        </p:nvCxnSpPr>
        <p:spPr>
          <a:xfrm flipH="1">
            <a:off x="181459" y="326863"/>
            <a:ext cx="881564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8" name="ZoneTexte 82"/>
          <p:cNvSpPr txBox="1">
            <a:spLocks noChangeArrowheads="1"/>
          </p:cNvSpPr>
          <p:nvPr userDrawn="1"/>
        </p:nvSpPr>
        <p:spPr bwMode="auto">
          <a:xfrm>
            <a:off x="117132" y="11201"/>
            <a:ext cx="8879973" cy="79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661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smtClean="0">
                <a:solidFill>
                  <a:srgbClr val="42B003"/>
                </a:solidFill>
                <a:latin typeface="Calibri" pitchFamily="34" charset="0"/>
              </a:rPr>
              <a:t>Charte murale « AUTOLAVEUSE »			Secteur TERTIAIRE			Site</a:t>
            </a:r>
          </a:p>
        </p:txBody>
      </p:sp>
    </p:spTree>
    <p:extLst>
      <p:ext uri="{BB962C8B-B14F-4D97-AF65-F5344CB8AC3E}">
        <p14:creationId xmlns:p14="http://schemas.microsoft.com/office/powerpoint/2010/main" val="254211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hf hdr="0" dt="0"/>
  <p:txStyles>
    <p:titleStyle>
      <a:lvl1pPr algn="ctr" defTabSz="440873" rtl="0" eaLnBrk="0" fontAlgn="base" hangingPunct="0">
        <a:spcBef>
          <a:spcPct val="0"/>
        </a:spcBef>
        <a:spcAft>
          <a:spcPct val="0"/>
        </a:spcAft>
        <a:defRPr sz="3300" b="1" kern="1200" cap="all">
          <a:solidFill>
            <a:srgbClr val="73B6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44087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2pPr>
      <a:lvl3pPr algn="ctr" defTabSz="44087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3pPr>
      <a:lvl4pPr algn="ctr" defTabSz="44087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4pPr>
      <a:lvl5pPr algn="ctr" defTabSz="44087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5pPr>
      <a:lvl6pPr marL="441860" algn="ctr" defTabSz="441860" rtl="0" fontAlgn="base">
        <a:spcBef>
          <a:spcPct val="0"/>
        </a:spcBef>
        <a:spcAft>
          <a:spcPct val="0"/>
        </a:spcAft>
        <a:defRPr sz="3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6pPr>
      <a:lvl7pPr marL="883721" algn="ctr" defTabSz="441860" rtl="0" fontAlgn="base">
        <a:spcBef>
          <a:spcPct val="0"/>
        </a:spcBef>
        <a:spcAft>
          <a:spcPct val="0"/>
        </a:spcAft>
        <a:defRPr sz="3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7pPr>
      <a:lvl8pPr marL="1325581" algn="ctr" defTabSz="441860" rtl="0" fontAlgn="base">
        <a:spcBef>
          <a:spcPct val="0"/>
        </a:spcBef>
        <a:spcAft>
          <a:spcPct val="0"/>
        </a:spcAft>
        <a:defRPr sz="3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8pPr>
      <a:lvl9pPr marL="1767442" algn="ctr" defTabSz="441860" rtl="0" fontAlgn="base">
        <a:spcBef>
          <a:spcPct val="0"/>
        </a:spcBef>
        <a:spcAft>
          <a:spcPct val="0"/>
        </a:spcAft>
        <a:defRPr sz="3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30655" indent="-330655" algn="l" defTabSz="4408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17403" indent="-275546" algn="l" defTabSz="4408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04150" indent="-219453" algn="l" defTabSz="4408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46008" indent="-219453" algn="l" defTabSz="4408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87864" indent="-219453" algn="l" defTabSz="4408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430232" indent="-220931" algn="l" defTabSz="44186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093" indent="-220931" algn="l" defTabSz="44186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3953" indent="-220931" algn="l" defTabSz="44186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814" indent="-220931" algn="l" defTabSz="44186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860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721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581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442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302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1163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3023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4884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90800" y="0"/>
            <a:ext cx="64008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400" y="6601800"/>
            <a:ext cx="7848600" cy="180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3E4F58"/>
                </a:solidFill>
              </a:defRPr>
            </a:lvl1pPr>
          </a:lstStyle>
          <a:p>
            <a:r>
              <a:rPr lang="fr-FR" smtClean="0"/>
              <a:t>Direction Développement Responsable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5800" y="6601800"/>
            <a:ext cx="685800" cy="1800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3E4F58"/>
                </a:solidFill>
              </a:defRPr>
            </a:lvl1pPr>
          </a:lstStyle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 descr="fond 2 g.pd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200" b="1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90800" y="0"/>
            <a:ext cx="64008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400" y="6601800"/>
            <a:ext cx="7848600" cy="180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3E4F58"/>
                </a:solidFill>
              </a:defRPr>
            </a:lvl1pPr>
          </a:lstStyle>
          <a:p>
            <a:r>
              <a:rPr lang="fr-FR" smtClean="0"/>
              <a:t>Direction Développement Responsable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5800" y="6601800"/>
            <a:ext cx="685800" cy="1800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3E4F58"/>
                </a:solidFill>
              </a:defRPr>
            </a:lvl1pPr>
          </a:lstStyle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 descr="fond 2 g.pd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200" b="1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90800" y="0"/>
            <a:ext cx="64008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5800" y="6601800"/>
            <a:ext cx="685800" cy="1800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3E4F58"/>
                </a:solidFill>
              </a:defRPr>
            </a:lvl1pPr>
          </a:lstStyle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 descr="fond 2 g.pd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200" b="1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Vid&#233;os/Produits_TrioKleen_Innuscience.mp4" TargetMode="Externa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Communication%20salari&#233;/Communication%20Flyer%20agent%20V4.pdf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Vid&#233;os/Strategie_Dilumob.mp4" TargetMode="Externa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Tutoriels%20Vid&#233;os%20Innuscience/Video1%20-%20Bio-Deployment_Preview_v3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Vid&#233;os/Bio-deploiement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prodim.com/content/15-bio-deploiement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%20IS%20janvier%202018%20rhone%20alpes.pptx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856984" cy="160858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Calibri" pitchFamily="-110" charset="0"/>
              </a:rPr>
              <a:t>	DEPLOIEMENT </a:t>
            </a:r>
            <a:br>
              <a:rPr lang="fr-FR" dirty="0" smtClean="0">
                <a:latin typeface="Calibri" pitchFamily="-110" charset="0"/>
              </a:rPr>
            </a:br>
            <a:r>
              <a:rPr lang="fr-FR" dirty="0" smtClean="0">
                <a:latin typeface="Calibri" pitchFamily="-110" charset="0"/>
              </a:rPr>
              <a:t>SOLUTION  BIOTECHNOLOGIQUE  INNUSCIENCE</a:t>
            </a:r>
            <a:br>
              <a:rPr lang="fr-FR" dirty="0" smtClean="0">
                <a:latin typeface="Calibri" pitchFamily="-110" charset="0"/>
              </a:rPr>
            </a:br>
            <a:r>
              <a:rPr lang="fr-FR" dirty="0" smtClean="0">
                <a:latin typeface="Calibri" pitchFamily="-110" charset="0"/>
              </a:rPr>
              <a:t>												</a:t>
            </a:r>
            <a:r>
              <a:rPr lang="fr-FR" dirty="0">
                <a:latin typeface="Calibri" pitchFamily="-110" charset="0"/>
              </a:rPr>
              <a:t>	</a:t>
            </a:r>
            <a:endParaRPr lang="fr-FR" sz="160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ONET 2015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19200"/>
            <a:ext cx="8856984" cy="5289000"/>
          </a:xfrm>
        </p:spPr>
        <p:txBody>
          <a:bodyPr/>
          <a:lstStyle/>
          <a:p>
            <a:endParaRPr lang="fr-FR" sz="4000" dirty="0" smtClean="0"/>
          </a:p>
          <a:p>
            <a:endParaRPr lang="fr-FR" sz="4000" dirty="0"/>
          </a:p>
          <a:p>
            <a:pPr algn="ctr"/>
            <a:endParaRPr lang="fr-FR" sz="4000" dirty="0" smtClean="0"/>
          </a:p>
          <a:p>
            <a:pPr algn="ctr"/>
            <a:r>
              <a:rPr lang="fr-FR" sz="4000" dirty="0" smtClean="0"/>
              <a:t>MISE EN PLACE</a:t>
            </a:r>
            <a:endParaRPr lang="fr-FR" sz="4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175" y="-134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fr-FR" sz="36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fr-FR" sz="3100" b="1" dirty="0" smtClean="0">
                <a:solidFill>
                  <a:schemeClr val="tx2"/>
                </a:solidFill>
                <a:ea typeface="+mn-ea"/>
                <a:cs typeface="+mn-cs"/>
              </a:rPr>
              <a:t>MISE EN PLACE -Les points à retenir </a:t>
            </a:r>
            <a:r>
              <a:rPr lang="fr-FR" sz="36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fr-FR" sz="36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endParaRPr lang="fr-FR" sz="3600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19200"/>
            <a:ext cx="8884096" cy="5289000"/>
          </a:xfrm>
        </p:spPr>
        <p:txBody>
          <a:bodyPr>
            <a:normAutofit/>
          </a:bodyPr>
          <a:lstStyle/>
          <a:p>
            <a:endParaRPr lang="fr-FR" sz="3200" dirty="0" smtClean="0"/>
          </a:p>
          <a:p>
            <a:r>
              <a:rPr lang="fr-FR" sz="3200" dirty="0" smtClean="0"/>
              <a:t>1.La communication, l’élément clé du projet</a:t>
            </a:r>
          </a:p>
          <a:p>
            <a:r>
              <a:rPr lang="fr-FR" sz="3200" dirty="0" smtClean="0"/>
              <a:t>2.Le déroulé du déploiement = les étapes à respecter</a:t>
            </a:r>
          </a:p>
          <a:p>
            <a:r>
              <a:rPr lang="fr-FR" sz="3200" dirty="0" smtClean="0"/>
              <a:t>3.Des règles simples</a:t>
            </a:r>
          </a:p>
          <a:p>
            <a:r>
              <a:rPr lang="fr-FR" sz="3200" dirty="0" smtClean="0"/>
              <a:t>4.L’importance de la formation &amp; de la pédagogie aux salariés</a:t>
            </a:r>
          </a:p>
          <a:p>
            <a:r>
              <a:rPr lang="fr-FR" sz="3200" dirty="0" smtClean="0"/>
              <a:t>5.Communication sur l’absence d’odeur en amont</a:t>
            </a:r>
          </a:p>
          <a:p>
            <a:r>
              <a:rPr lang="fr-FR" sz="3200" dirty="0" smtClean="0"/>
              <a:t>6.Les bénéfices du concept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72008"/>
            <a:ext cx="7772400" cy="980728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 smtClean="0"/>
              <a:t>         </a:t>
            </a:r>
            <a:r>
              <a:rPr lang="fr-FR" sz="2700" b="1" dirty="0" smtClean="0">
                <a:solidFill>
                  <a:srgbClr val="003871"/>
                </a:solidFill>
              </a:rPr>
              <a:t>1.COMMUNICATION  </a:t>
            </a:r>
            <a:r>
              <a:rPr lang="fr-FR" sz="2700" b="1" dirty="0">
                <a:solidFill>
                  <a:srgbClr val="003871"/>
                </a:solidFill>
              </a:rPr>
              <a:t>= LA CLE DU </a:t>
            </a:r>
            <a:r>
              <a:rPr lang="fr-FR" sz="2700" b="1" dirty="0" smtClean="0">
                <a:solidFill>
                  <a:srgbClr val="003871"/>
                </a:solidFill>
              </a:rPr>
              <a:t>PROJET</a:t>
            </a:r>
            <a:br>
              <a:rPr lang="fr-FR" sz="2700" b="1" dirty="0" smtClean="0">
                <a:solidFill>
                  <a:srgbClr val="003871"/>
                </a:solidFill>
              </a:rPr>
            </a:br>
            <a:r>
              <a:rPr lang="fr-FR" sz="2700" b="1" dirty="0">
                <a:solidFill>
                  <a:srgbClr val="003871"/>
                </a:solidFill>
              </a:rPr>
              <a:t>	</a:t>
            </a:r>
            <a:r>
              <a:rPr lang="fr-FR" sz="2700" b="1" dirty="0" smtClean="0">
                <a:solidFill>
                  <a:srgbClr val="003871"/>
                </a:solidFill>
              </a:rPr>
              <a:t>1</a:t>
            </a:r>
            <a:r>
              <a:rPr lang="fr-FR" sz="2700" b="1" dirty="0">
                <a:solidFill>
                  <a:srgbClr val="003871"/>
                </a:solidFill>
              </a:rPr>
              <a:t>) </a:t>
            </a:r>
            <a:r>
              <a:rPr lang="fr-FR" sz="2700" b="1" dirty="0" smtClean="0">
                <a:solidFill>
                  <a:srgbClr val="003871"/>
                </a:solidFill>
              </a:rPr>
              <a:t>S’ </a:t>
            </a:r>
            <a:r>
              <a:rPr lang="fr-FR" sz="2700" b="1" dirty="0">
                <a:solidFill>
                  <a:srgbClr val="003871"/>
                </a:solidFill>
              </a:rPr>
              <a:t>adresser aux différentes parties prenantes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" y="1052736"/>
            <a:ext cx="8839200" cy="5459064"/>
          </a:xfrm>
        </p:spPr>
        <p:txBody>
          <a:bodyPr/>
          <a:lstStyle/>
          <a:p>
            <a:r>
              <a:rPr lang="fr-FR" sz="2600" b="1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Prendre du temps au départ pour communiquer</a:t>
            </a:r>
          </a:p>
          <a:p>
            <a:r>
              <a:rPr lang="fr-FR" sz="2600" b="1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… pour en gagner beaucoup par la suite</a:t>
            </a:r>
          </a:p>
          <a:p>
            <a:endParaRPr lang="fr-FR" sz="2600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53327740"/>
              </p:ext>
            </p:extLst>
          </p:nvPr>
        </p:nvGraphicFramePr>
        <p:xfrm>
          <a:off x="467544" y="1988840"/>
          <a:ext cx="7992888" cy="425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8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979712" y="188640"/>
            <a:ext cx="701188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/>
              <a:t>1.COMMUNICATION  </a:t>
            </a:r>
            <a:r>
              <a:rPr lang="fr-FR" dirty="0"/>
              <a:t>= LA CLE DU </a:t>
            </a:r>
            <a:r>
              <a:rPr lang="fr-FR" dirty="0" smtClean="0"/>
              <a:t>PROJET</a:t>
            </a:r>
          </a:p>
          <a:p>
            <a:pPr algn="l"/>
            <a:r>
              <a:rPr lang="fr-FR" dirty="0" smtClean="0"/>
              <a:t>2) Garantir la chaine de communication</a:t>
            </a: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804126289"/>
              </p:ext>
            </p:extLst>
          </p:nvPr>
        </p:nvGraphicFramePr>
        <p:xfrm>
          <a:off x="683568" y="1772816"/>
          <a:ext cx="726219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683568" y="1052736"/>
            <a:ext cx="7622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3871"/>
                </a:solidFill>
                <a:ea typeface="+mj-ea"/>
                <a:cs typeface="+mj-cs"/>
              </a:rPr>
              <a:t>Une communication en cascade dans </a:t>
            </a:r>
            <a:r>
              <a:rPr lang="fr-FR" sz="2400" b="1" dirty="0" smtClean="0">
                <a:solidFill>
                  <a:srgbClr val="003871"/>
                </a:solidFill>
                <a:ea typeface="+mj-ea"/>
                <a:cs typeface="+mj-cs"/>
              </a:rPr>
              <a:t>l’agence nécessitant l’implication de TOUTE la chaîne hiérarchique</a:t>
            </a:r>
            <a:endParaRPr lang="fr-FR" sz="2400" b="1" dirty="0">
              <a:solidFill>
                <a:srgbClr val="003871"/>
              </a:solidFill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3565" y="5586137"/>
            <a:ext cx="7622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3871"/>
                </a:solidFill>
                <a:ea typeface="+mj-ea"/>
                <a:cs typeface="+mj-cs"/>
              </a:rPr>
              <a:t>« Celui qui fera la différence sur le terrain, c’est l’agent, il faut garantir que la chaîne de communication soit maintenue du directeur d’agence à l’agent »</a:t>
            </a:r>
            <a:endParaRPr lang="fr-FR" sz="2000" b="1" dirty="0">
              <a:solidFill>
                <a:srgbClr val="003871"/>
              </a:solidFill>
              <a:ea typeface="+mj-ea"/>
              <a:cs typeface="+mj-cs"/>
            </a:endParaRPr>
          </a:p>
        </p:txBody>
      </p:sp>
      <p:sp>
        <p:nvSpPr>
          <p:cNvPr id="3" name="Flèche gauche 2"/>
          <p:cNvSpPr/>
          <p:nvPr/>
        </p:nvSpPr>
        <p:spPr>
          <a:xfrm rot="1091757">
            <a:off x="1517044" y="4474359"/>
            <a:ext cx="4543110" cy="758989"/>
          </a:xfrm>
          <a:prstGeom prst="leftArrow">
            <a:avLst/>
          </a:prstGeom>
          <a:solidFill>
            <a:srgbClr val="FF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Questions, suggestions, bonnes pratiques </a:t>
            </a:r>
            <a:endParaRPr lang="fr-FR" sz="1600" dirty="0"/>
          </a:p>
        </p:txBody>
      </p:sp>
      <p:sp>
        <p:nvSpPr>
          <p:cNvPr id="12" name="Flèche droite 11"/>
          <p:cNvSpPr/>
          <p:nvPr/>
        </p:nvSpPr>
        <p:spPr>
          <a:xfrm rot="1040871">
            <a:off x="1627779" y="3898823"/>
            <a:ext cx="4971831" cy="766875"/>
          </a:xfrm>
          <a:prstGeom prst="rightArrow">
            <a:avLst/>
          </a:prstGeom>
          <a:solidFill>
            <a:srgbClr val="FF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Communiquer, expliquer, former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5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358" y="0"/>
            <a:ext cx="8229600" cy="1016283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003871"/>
                </a:solidFill>
              </a:rPr>
              <a:t/>
            </a:r>
            <a:br>
              <a:rPr lang="fr-FR" sz="3600" b="1" dirty="0" smtClean="0">
                <a:solidFill>
                  <a:srgbClr val="003871"/>
                </a:solidFill>
              </a:rPr>
            </a:br>
            <a:r>
              <a:rPr lang="fr-FR" sz="3600" b="1" dirty="0" smtClean="0">
                <a:solidFill>
                  <a:srgbClr val="003871"/>
                </a:solidFill>
              </a:rPr>
              <a:t>	2.</a:t>
            </a:r>
            <a:r>
              <a:rPr lang="fr-FR" sz="2800" b="1" dirty="0" smtClean="0">
                <a:solidFill>
                  <a:srgbClr val="003871"/>
                </a:solidFill>
              </a:rPr>
              <a:t>Le </a:t>
            </a:r>
            <a:r>
              <a:rPr lang="fr-FR" sz="2800" b="1" dirty="0">
                <a:solidFill>
                  <a:srgbClr val="003871"/>
                </a:solidFill>
              </a:rPr>
              <a:t>Déroulé du </a:t>
            </a:r>
            <a:r>
              <a:rPr lang="fr-FR" sz="2800" b="1" dirty="0" smtClean="0">
                <a:solidFill>
                  <a:srgbClr val="003871"/>
                </a:solidFill>
              </a:rPr>
              <a:t>déploiement = </a:t>
            </a:r>
            <a:br>
              <a:rPr lang="fr-FR" sz="2800" b="1" dirty="0" smtClean="0">
                <a:solidFill>
                  <a:srgbClr val="003871"/>
                </a:solidFill>
              </a:rPr>
            </a:br>
            <a:r>
              <a:rPr lang="fr-FR" sz="2800" b="1" dirty="0" smtClean="0">
                <a:solidFill>
                  <a:srgbClr val="003871"/>
                </a:solidFill>
              </a:rPr>
              <a:t>les étapes à respecter</a:t>
            </a:r>
            <a:r>
              <a:rPr lang="fr-FR" sz="2800" b="1" dirty="0">
                <a:solidFill>
                  <a:srgbClr val="003871"/>
                </a:solidFill>
              </a:rPr>
              <a:t/>
            </a:r>
            <a:br>
              <a:rPr lang="fr-FR" sz="2800" b="1" dirty="0">
                <a:solidFill>
                  <a:srgbClr val="003871"/>
                </a:solidFill>
              </a:rPr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299648" cy="5289000"/>
          </a:xfrm>
        </p:spPr>
        <p:txBody>
          <a:bodyPr>
            <a:normAutofit fontScale="62500" lnSpcReduction="20000"/>
          </a:bodyPr>
          <a:lstStyle/>
          <a:p>
            <a:r>
              <a:rPr lang="fr-FR" sz="3600" dirty="0" smtClean="0"/>
              <a:t>Bien préparer le déploiement </a:t>
            </a:r>
          </a:p>
          <a:p>
            <a:r>
              <a:rPr lang="fr-FR" sz="3100" b="0" dirty="0"/>
              <a:t>	</a:t>
            </a:r>
            <a:r>
              <a:rPr lang="fr-FR" sz="3400" b="0" dirty="0" smtClean="0"/>
              <a:t>-Définir </a:t>
            </a:r>
            <a:r>
              <a:rPr lang="fr-FR" sz="3400" dirty="0" smtClean="0">
                <a:solidFill>
                  <a:srgbClr val="FF0000"/>
                </a:solidFill>
              </a:rPr>
              <a:t>une date butoir de bascule </a:t>
            </a:r>
            <a:r>
              <a:rPr lang="fr-FR" sz="3400" b="0" dirty="0" smtClean="0"/>
              <a:t>en Innuscience  sur 	l’agence</a:t>
            </a:r>
          </a:p>
          <a:p>
            <a:r>
              <a:rPr lang="fr-FR" sz="3400" b="0" dirty="0"/>
              <a:t>	</a:t>
            </a:r>
            <a:r>
              <a:rPr lang="fr-FR" sz="3400" b="0" dirty="0" smtClean="0"/>
              <a:t>-Le </a:t>
            </a:r>
            <a:r>
              <a:rPr lang="fr-FR" sz="3400" b="0" dirty="0"/>
              <a:t>jour J de bascule, rien ne doit manquer au niveau </a:t>
            </a:r>
            <a:r>
              <a:rPr lang="fr-FR" sz="3400" b="0" dirty="0" smtClean="0"/>
              <a:t>	logistique</a:t>
            </a:r>
          </a:p>
          <a:p>
            <a:r>
              <a:rPr lang="fr-FR" sz="3400" b="0" dirty="0"/>
              <a:t>	</a:t>
            </a:r>
            <a:r>
              <a:rPr lang="fr-FR" sz="3400" b="0" dirty="0" smtClean="0"/>
              <a:t>-Définir le périmètre des sites et la logique de déploiement</a:t>
            </a:r>
            <a:endParaRPr lang="fr-FR" sz="3400" b="0" dirty="0"/>
          </a:p>
          <a:p>
            <a:pPr marL="457200" indent="-457200">
              <a:buFontTx/>
              <a:buChar char="-"/>
            </a:pPr>
            <a:endParaRPr lang="fr-FR" sz="3100" b="0" dirty="0"/>
          </a:p>
          <a:p>
            <a:r>
              <a:rPr lang="fr-FR" sz="3600" dirty="0"/>
              <a:t>Avant la bascule</a:t>
            </a:r>
          </a:p>
          <a:p>
            <a:r>
              <a:rPr lang="fr-FR" sz="2600" b="0" dirty="0" smtClean="0"/>
              <a:t>	</a:t>
            </a:r>
            <a:r>
              <a:rPr lang="fr-FR" sz="3400" b="0" dirty="0" smtClean="0"/>
              <a:t>-Communiquer </a:t>
            </a:r>
          </a:p>
          <a:p>
            <a:r>
              <a:rPr lang="fr-FR" sz="3400" b="0" dirty="0" smtClean="0"/>
              <a:t>	-</a:t>
            </a:r>
            <a:r>
              <a:rPr lang="fr-FR" sz="3400" dirty="0" smtClean="0">
                <a:solidFill>
                  <a:srgbClr val="FF0000"/>
                </a:solidFill>
              </a:rPr>
              <a:t>Pratiquer des Tests </a:t>
            </a:r>
            <a:r>
              <a:rPr lang="fr-FR" sz="3400" b="0" dirty="0" smtClean="0"/>
              <a:t>pour être convaincu</a:t>
            </a:r>
          </a:p>
          <a:p>
            <a:r>
              <a:rPr lang="fr-FR" sz="3400" b="0" dirty="0"/>
              <a:t>	</a:t>
            </a:r>
            <a:r>
              <a:rPr lang="fr-FR" sz="3400" b="0" dirty="0" smtClean="0"/>
              <a:t>-Organiser la logistique</a:t>
            </a:r>
            <a:endParaRPr lang="fr-FR" sz="3400" b="0" dirty="0"/>
          </a:p>
          <a:p>
            <a:pPr marL="457200" indent="-457200">
              <a:buFontTx/>
              <a:buChar char="-"/>
            </a:pPr>
            <a:endParaRPr lang="fr-FR" sz="2900" b="0" dirty="0" smtClean="0">
              <a:sym typeface="Wingdings" panose="05000000000000000000" pitchFamily="2" charset="2"/>
            </a:endParaRPr>
          </a:p>
          <a:p>
            <a:r>
              <a:rPr lang="fr-FR" sz="3400" dirty="0" smtClean="0">
                <a:sym typeface="Wingdings" panose="05000000000000000000" pitchFamily="2" charset="2"/>
              </a:rPr>
              <a:t>L’importance de la première tournée = Remplissage des bidons, Formation des agents</a:t>
            </a:r>
          </a:p>
          <a:p>
            <a:endParaRPr lang="fr-FR" sz="2900" dirty="0">
              <a:sym typeface="Wingdings" panose="05000000000000000000" pitchFamily="2" charset="2"/>
            </a:endParaRPr>
          </a:p>
          <a:p>
            <a:endParaRPr lang="fr-FR" sz="2000" dirty="0" smtClean="0">
              <a:sym typeface="Wingdings" panose="05000000000000000000" pitchFamily="2" charset="2"/>
            </a:endParaRPr>
          </a:p>
          <a:p>
            <a:r>
              <a:rPr lang="fr-FR" sz="3600" dirty="0" smtClean="0">
                <a:sym typeface="Wingdings" panose="05000000000000000000" pitchFamily="2" charset="2"/>
              </a:rPr>
              <a:t>La clé du succès = Participation de toute l’agence</a:t>
            </a:r>
            <a:endParaRPr lang="fr-FR" sz="3600" dirty="0">
              <a:sym typeface="Wingdings" panose="05000000000000000000" pitchFamily="2" charset="2"/>
            </a:endParaRPr>
          </a:p>
          <a:p>
            <a:endParaRPr lang="fr-FR" sz="2000" dirty="0" smtClean="0">
              <a:sym typeface="Wingdings" panose="05000000000000000000" pitchFamily="2" charset="2"/>
            </a:endParaRPr>
          </a:p>
          <a:p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4152" y="116632"/>
            <a:ext cx="8271872" cy="1008112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	 PERIMETRE DES SITES CONCERNES </a:t>
            </a:r>
            <a:br>
              <a:rPr lang="fr-FR" sz="2800" dirty="0" smtClean="0"/>
            </a:br>
            <a:r>
              <a:rPr lang="fr-FR" sz="2800" dirty="0" smtClean="0"/>
              <a:t>PAR LE DEPLOIEMENT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032" y="1268760"/>
            <a:ext cx="8596064" cy="558924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TOUS LES </a:t>
            </a:r>
            <a:r>
              <a:rPr lang="fr-FR" sz="2800" b="1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SITES DE </a:t>
            </a:r>
            <a:r>
              <a:rPr lang="fr-FR" sz="2800" b="1" dirty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NETTOYAGE </a:t>
            </a:r>
            <a:r>
              <a:rPr lang="fr-FR" sz="2800" b="1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CLASSIQUE BASCULENT  </a:t>
            </a:r>
            <a:endParaRPr lang="fr-FR" sz="2800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fr-FR" sz="2400" dirty="0" smtClean="0">
                <a:solidFill>
                  <a:srgbClr val="1F497D"/>
                </a:solidFill>
              </a:rPr>
              <a:t>	Nettoyage des bureaux, Hôtellerie, Gare, Prison, 	Education 		…. </a:t>
            </a:r>
          </a:p>
          <a:p>
            <a:pPr algn="l"/>
            <a:r>
              <a:rPr lang="fr-FR" sz="2400" dirty="0" smtClean="0">
                <a:solidFill>
                  <a:srgbClr val="1F497D"/>
                </a:solidFill>
                <a:sym typeface="Wingdings" panose="05000000000000000000" pitchFamily="2" charset="2"/>
              </a:rPr>
              <a:t>	</a:t>
            </a:r>
            <a:endParaRPr lang="fr-FR" sz="2400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A L’EXCEPTION DES SITES  </a:t>
            </a:r>
            <a:endParaRPr lang="fr-FR" sz="2800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1F497D"/>
                </a:solidFill>
              </a:rPr>
              <a:t>PROTOCOLES SPECIFIQUES </a:t>
            </a:r>
            <a:r>
              <a:rPr lang="fr-FR" sz="2000" dirty="0">
                <a:solidFill>
                  <a:srgbClr val="1F497D"/>
                </a:solidFill>
              </a:rPr>
              <a:t>(Laboratoires pharmaceutiques, zone de confinement, </a:t>
            </a:r>
            <a:r>
              <a:rPr lang="fr-FR" sz="2000" dirty="0" smtClean="0">
                <a:solidFill>
                  <a:srgbClr val="1F497D"/>
                </a:solidFill>
              </a:rPr>
              <a:t>Agroalimentaire, Règles de désinfection spécifiques, Hospitalier Niveau 2)</a:t>
            </a:r>
            <a:endParaRPr lang="fr-FR" sz="2000" dirty="0">
              <a:solidFill>
                <a:srgbClr val="1F497D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1F497D"/>
                </a:solidFill>
              </a:rPr>
              <a:t>GMS </a:t>
            </a:r>
            <a:r>
              <a:rPr lang="fr-FR" sz="2000" dirty="0" smtClean="0">
                <a:solidFill>
                  <a:srgbClr val="1F497D"/>
                </a:solidFill>
              </a:rPr>
              <a:t>lorsque accord national conclu sur l’utilisation des produits</a:t>
            </a:r>
          </a:p>
          <a:p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909761" y="133946"/>
            <a:ext cx="6912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/>
            <a:r>
              <a:rPr lang="fr-FR" altLang="fr-FR" sz="2800" b="1" dirty="0">
                <a:solidFill>
                  <a:srgbClr val="003399"/>
                </a:solidFill>
                <a:sym typeface="Wingdings" pitchFamily="2" charset="2"/>
              </a:rPr>
              <a:t>DES REGLES SIMPLES </a:t>
            </a:r>
            <a:r>
              <a:rPr lang="fr-FR" altLang="fr-FR" sz="2800" b="1" dirty="0" smtClean="0">
                <a:solidFill>
                  <a:srgbClr val="003399"/>
                </a:solidFill>
                <a:sym typeface="Wingdings" pitchFamily="2" charset="2"/>
              </a:rPr>
              <a:t>POUR NOS AGENTS</a:t>
            </a:r>
          </a:p>
          <a:p>
            <a:pPr lvl="1" defTabSz="914400"/>
            <a:endParaRPr lang="fr-FR" altLang="fr-FR" sz="2800" b="1" dirty="0">
              <a:solidFill>
                <a:srgbClr val="003399"/>
              </a:solidFill>
              <a:sym typeface="Wingdings" pitchFamily="2" charset="2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590643"/>
              </p:ext>
            </p:extLst>
          </p:nvPr>
        </p:nvGraphicFramePr>
        <p:xfrm>
          <a:off x="107502" y="1268003"/>
          <a:ext cx="9036497" cy="5586508"/>
        </p:xfrm>
        <a:graphic>
          <a:graphicData uri="http://schemas.openxmlformats.org/drawingml/2006/table">
            <a:tbl>
              <a:tblPr firstRow="1" firstCol="1" bandRow="1"/>
              <a:tblGrid>
                <a:gridCol w="2204381"/>
                <a:gridCol w="5194995"/>
                <a:gridCol w="1637121"/>
              </a:tblGrid>
              <a:tr h="1690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SIMPLICITE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800" spc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PRODUITS : rose, bleu et vert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84138" indent="-84138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800" spc="100" dirty="0">
                          <a:solidFill>
                            <a:srgbClr val="00387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1800" kern="1200" spc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Nombre </a:t>
                      </a:r>
                      <a:r>
                        <a:rPr lang="fr-FR" sz="1800" kern="1200" spc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fr-FR" sz="1800" kern="1200" spc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bouchons et non % et ml</a:t>
                      </a:r>
                      <a:endParaRPr lang="fr-FR" sz="1800" kern="1200" spc="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spc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1800" kern="1200" spc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Chartes murales de dilution</a:t>
                      </a:r>
                      <a:endParaRPr lang="fr-FR" sz="1800" kern="1200" spc="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600" b="1" spc="100" dirty="0">
                          <a:solidFill>
                            <a:srgbClr val="00387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5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3EA"/>
                    </a:solidFill>
                  </a:tcPr>
                </a:tc>
              </a:tr>
              <a:tr h="1467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PLUS </a:t>
                      </a:r>
                      <a:r>
                        <a:rPr lang="fr-FR" sz="1800" b="1" spc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RUPTURE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PRODUIT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D87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600" spc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600" spc="1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spc="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Toujours du produit à l’agence 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spc="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 </a:t>
                      </a:r>
                      <a:r>
                        <a:rPr lang="fr-FR" sz="2000" spc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bidon de 1 L de produit pré-dilué </a:t>
                      </a:r>
                      <a:r>
                        <a:rPr lang="fr-FR" sz="2000" spc="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 </a:t>
                      </a:r>
                      <a:r>
                        <a:rPr lang="fr-FR" sz="2000" spc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durera en moyenne* 1,5 </a:t>
                      </a:r>
                      <a:r>
                        <a:rPr lang="fr-FR" sz="2000" spc="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mois</a:t>
                      </a:r>
                      <a:r>
                        <a:rPr lang="fr-FR" sz="2000" spc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500" spc="1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D9"/>
                    </a:solidFill>
                  </a:tcPr>
                </a:tc>
              </a:tr>
              <a:tr h="14226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ODEUR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125" algn="l"/>
                        </a:tabLst>
                      </a:pPr>
                      <a:r>
                        <a:rPr lang="fr-FR" sz="1600" spc="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PEU D’ODEUR POUR MOINS D’IMPACT SUR LA SANTE 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11125" algn="l"/>
                        </a:tabLst>
                      </a:pPr>
                      <a:r>
                        <a:rPr lang="fr-FR" sz="1600" spc="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fr-FR" sz="1600" spc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Ce n’est pas parce qu’il n’y a pas d’odeur que ce n’est pas propre !»</a:t>
                      </a:r>
                      <a:endParaRPr lang="fr-FR" sz="14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5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F"/>
                    </a:solidFill>
                  </a:tcPr>
                </a:tc>
              </a:tr>
              <a:tr h="924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ENVIRONNEMENT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E9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600" b="1" spc="100" dirty="0">
                          <a:solidFill>
                            <a:srgbClr val="00387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5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400" spc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 ne  jette plus les bidons </a:t>
                      </a:r>
                      <a:r>
                        <a:rPr lang="fr-FR" sz="1400" spc="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400" spc="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Règle du bidon plein contre un bidon vide</a:t>
                      </a:r>
                      <a:endParaRPr lang="fr-FR" sz="12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5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7CE"/>
                    </a:solidFill>
                  </a:tcPr>
                </a:tc>
              </a:tr>
            </a:tbl>
          </a:graphicData>
        </a:graphic>
      </p:graphicFrame>
      <p:pic>
        <p:nvPicPr>
          <p:cNvPr id="5132" name="Image 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70994"/>
            <a:ext cx="604837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Imag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77" y="2370993"/>
            <a:ext cx="49847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Image 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51" y="1181368"/>
            <a:ext cx="2495049" cy="17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Image 4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75" y="2985287"/>
            <a:ext cx="1056584" cy="115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Imag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27" y="4542666"/>
            <a:ext cx="980746" cy="91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Image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23784"/>
            <a:ext cx="1068388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4085" y="274638"/>
            <a:ext cx="8108395" cy="634082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003871"/>
                </a:solidFill>
                <a:latin typeface="+mn-lt"/>
                <a:ea typeface="+mn-ea"/>
                <a:cs typeface="+mn-cs"/>
              </a:rPr>
              <a:t>4.L’importance de la formation </a:t>
            </a:r>
            <a:br>
              <a:rPr lang="fr-FR" sz="3200" b="1" dirty="0" smtClean="0">
                <a:solidFill>
                  <a:srgbClr val="003871"/>
                </a:solidFill>
                <a:latin typeface="+mn-lt"/>
                <a:ea typeface="+mn-ea"/>
                <a:cs typeface="+mn-cs"/>
              </a:rPr>
            </a:br>
            <a:r>
              <a:rPr lang="fr-FR" sz="3200" b="1" dirty="0" smtClean="0">
                <a:solidFill>
                  <a:srgbClr val="003871"/>
                </a:solidFill>
                <a:latin typeface="+mn-lt"/>
                <a:ea typeface="+mn-ea"/>
                <a:cs typeface="+mn-cs"/>
              </a:rPr>
              <a:t>&amp; de la pédagogie au salarié</a:t>
            </a:r>
            <a:endParaRPr lang="fr-FR" sz="3200" b="1" dirty="0">
              <a:solidFill>
                <a:srgbClr val="00387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587680" cy="5289000"/>
          </a:xfrm>
        </p:spPr>
        <p:txBody>
          <a:bodyPr/>
          <a:lstStyle/>
          <a:p>
            <a:r>
              <a:rPr lang="fr-FR" sz="2800" dirty="0" smtClean="0"/>
              <a:t>S’assurer que l’agent a bien compris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-</a:t>
            </a:r>
            <a:r>
              <a:rPr lang="fr-FR" sz="2800" b="0" dirty="0" smtClean="0"/>
              <a:t>Agent auditif = </a:t>
            </a:r>
            <a:r>
              <a:rPr lang="fr-FR" sz="2800" dirty="0" smtClean="0">
                <a:solidFill>
                  <a:srgbClr val="FF0000"/>
                </a:solidFill>
              </a:rPr>
              <a:t>lui faire répéter </a:t>
            </a:r>
          </a:p>
          <a:p>
            <a:r>
              <a:rPr lang="fr-FR" sz="2800" b="0" dirty="0"/>
              <a:t>	</a:t>
            </a:r>
            <a:r>
              <a:rPr lang="fr-FR" sz="2800" b="0" dirty="0" smtClean="0"/>
              <a:t>-Agent visuel = </a:t>
            </a:r>
            <a:r>
              <a:rPr lang="fr-FR" sz="2800" dirty="0" smtClean="0">
                <a:solidFill>
                  <a:srgbClr val="FF0000"/>
                </a:solidFill>
              </a:rPr>
              <a:t>lui faire refaire les gestes</a:t>
            </a:r>
          </a:p>
          <a:p>
            <a:r>
              <a:rPr lang="fr-FR" sz="2800" dirty="0" smtClean="0"/>
              <a:t>Les points à aborder</a:t>
            </a:r>
          </a:p>
          <a:p>
            <a:r>
              <a:rPr lang="fr-FR" sz="2800" b="0" dirty="0" smtClean="0">
                <a:sym typeface="Wingdings" panose="05000000000000000000" pitchFamily="2" charset="2"/>
              </a:rPr>
              <a:t>	-Expliquer les nouvelles règles (</a:t>
            </a:r>
            <a:r>
              <a:rPr lang="fr-FR" sz="2800" b="0" dirty="0" err="1" smtClean="0">
                <a:sym typeface="Wingdings" panose="05000000000000000000" pitchFamily="2" charset="2"/>
              </a:rPr>
              <a:t>slide</a:t>
            </a:r>
            <a:r>
              <a:rPr lang="fr-FR" sz="2800" b="0" dirty="0" smtClean="0">
                <a:sym typeface="Wingdings" panose="05000000000000000000" pitchFamily="2" charset="2"/>
              </a:rPr>
              <a:t> précédent)</a:t>
            </a:r>
          </a:p>
          <a:p>
            <a:r>
              <a:rPr lang="fr-FR" sz="2800" b="0" dirty="0" smtClean="0">
                <a:sym typeface="Wingdings" panose="05000000000000000000" pitchFamily="2" charset="2"/>
              </a:rPr>
              <a:t>	-Montrer le mode opératoire</a:t>
            </a:r>
          </a:p>
          <a:p>
            <a:r>
              <a:rPr lang="fr-FR" sz="2800" b="0" dirty="0">
                <a:sym typeface="Wingdings" panose="05000000000000000000" pitchFamily="2" charset="2"/>
              </a:rPr>
              <a:t>	</a:t>
            </a:r>
            <a:r>
              <a:rPr lang="fr-FR" sz="2800" b="0" dirty="0" smtClean="0">
                <a:sym typeface="Wingdings" panose="05000000000000000000" pitchFamily="2" charset="2"/>
              </a:rPr>
              <a:t>	  </a:t>
            </a:r>
            <a:r>
              <a:rPr lang="fr-FR" sz="2800" b="0" dirty="0" smtClean="0">
                <a:sym typeface="Wingdings" panose="05000000000000000000" pitchFamily="2" charset="2"/>
                <a:hlinkClick r:id="rId2" action="ppaction://hlinkfile"/>
              </a:rPr>
              <a:t>Vidéos Mode opératoire des3 produits</a:t>
            </a:r>
            <a:endParaRPr lang="fr-FR" sz="2800" b="0" dirty="0">
              <a:sym typeface="Wingdings" panose="05000000000000000000" pitchFamily="2" charset="2"/>
            </a:endParaRPr>
          </a:p>
          <a:p>
            <a:r>
              <a:rPr lang="fr-FR" sz="2800" b="0" dirty="0" smtClean="0">
                <a:sym typeface="Wingdings" panose="05000000000000000000" pitchFamily="2" charset="2"/>
              </a:rPr>
              <a:t>		Explication de </a:t>
            </a:r>
            <a:r>
              <a:rPr lang="fr-FR" sz="2800" b="0" dirty="0">
                <a:sym typeface="Wingdings" panose="05000000000000000000" pitchFamily="2" charset="2"/>
              </a:rPr>
              <a:t>la charte murale de </a:t>
            </a:r>
            <a:r>
              <a:rPr lang="fr-FR" sz="2800" b="0" dirty="0" smtClean="0">
                <a:sym typeface="Wingdings" panose="05000000000000000000" pitchFamily="2" charset="2"/>
              </a:rPr>
              <a:t>dilution 		    &amp; affichage sur site</a:t>
            </a:r>
            <a:endParaRPr lang="fr-FR" sz="2800" b="0" dirty="0">
              <a:sym typeface="Wingdings" panose="05000000000000000000" pitchFamily="2" charset="2"/>
            </a:endParaRPr>
          </a:p>
          <a:p>
            <a:endParaRPr lang="fr-FR" sz="2800" b="0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oneTexte 15"/>
          <p:cNvSpPr txBox="1">
            <a:spLocks noChangeArrowheads="1"/>
          </p:cNvSpPr>
          <p:nvPr/>
        </p:nvSpPr>
        <p:spPr bwMode="auto">
          <a:xfrm>
            <a:off x="1022508" y="2193338"/>
            <a:ext cx="2623955" cy="59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1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12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1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1200" b="1">
                <a:solidFill>
                  <a:srgbClr val="42B003"/>
                </a:solidFill>
                <a:latin typeface="Calibri" pitchFamily="34" charset="0"/>
              </a:rPr>
              <a:t>+ 1 dose (20 ml)</a:t>
            </a:r>
          </a:p>
          <a:p>
            <a:pPr eaLnBrk="1" hangingPunct="1"/>
            <a:endParaRPr lang="fr-FR" altLang="fr-FR" sz="11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33068" y="1774832"/>
            <a:ext cx="500213" cy="395792"/>
          </a:xfrm>
          <a:prstGeom prst="rect">
            <a:avLst/>
          </a:prstGeom>
          <a:noFill/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200" b="1">
                <a:solidFill>
                  <a:srgbClr val="7F7F7F"/>
                </a:solidFill>
              </a:rPr>
              <a:t>X1</a:t>
            </a:r>
            <a:endParaRPr lang="fr-FR" altLang="fr-FR" sz="1100" b="1">
              <a:solidFill>
                <a:srgbClr val="7F7F7F"/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5600269" y="1774832"/>
            <a:ext cx="500212" cy="395792"/>
          </a:xfrm>
          <a:prstGeom prst="rect">
            <a:avLst/>
          </a:prstGeom>
          <a:noFill/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200" b="1">
                <a:solidFill>
                  <a:srgbClr val="7F7F7F"/>
                </a:solidFill>
              </a:rPr>
              <a:t>X5</a:t>
            </a:r>
            <a:endParaRPr lang="fr-FR" altLang="fr-FR" sz="1100" b="1">
              <a:solidFill>
                <a:srgbClr val="7F7F7F"/>
              </a:solidFill>
            </a:endParaRPr>
          </a:p>
        </p:txBody>
      </p:sp>
      <p:sp>
        <p:nvSpPr>
          <p:cNvPr id="105" name="ZoneTexte 15"/>
          <p:cNvSpPr txBox="1">
            <a:spLocks noChangeArrowheads="1"/>
          </p:cNvSpPr>
          <p:nvPr/>
        </p:nvSpPr>
        <p:spPr bwMode="auto">
          <a:xfrm>
            <a:off x="5623311" y="2213703"/>
            <a:ext cx="2623955" cy="59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1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12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1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1200" b="1">
                <a:solidFill>
                  <a:srgbClr val="42B003"/>
                </a:solidFill>
                <a:latin typeface="Calibri" pitchFamily="34" charset="0"/>
              </a:rPr>
              <a:t>+ 5 doses (100 ml)</a:t>
            </a:r>
          </a:p>
          <a:p>
            <a:pPr eaLnBrk="1" hangingPunct="1"/>
            <a:endParaRPr lang="fr-FR" altLang="fr-FR" sz="11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06304" y="11201"/>
            <a:ext cx="2246636" cy="334236"/>
          </a:xfrm>
          <a:prstGeom prst="rect">
            <a:avLst/>
          </a:prstGeom>
          <a:noFill/>
        </p:spPr>
        <p:txBody>
          <a:bodyPr lIns="56684" tIns="28342" rIns="56684" bIns="28342">
            <a:spAutoFit/>
          </a:bodyPr>
          <a:lstStyle/>
          <a:p>
            <a:pPr defTabSz="456910">
              <a:defRPr/>
            </a:pPr>
            <a:r>
              <a:rPr lang="fr-FR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nom du site</a:t>
            </a:r>
          </a:p>
        </p:txBody>
      </p:sp>
      <p:sp>
        <p:nvSpPr>
          <p:cNvPr id="101" name="ZoneTexte 100"/>
          <p:cNvSpPr txBox="1">
            <a:spLocks noChangeArrowheads="1"/>
          </p:cNvSpPr>
          <p:nvPr/>
        </p:nvSpPr>
        <p:spPr bwMode="auto">
          <a:xfrm>
            <a:off x="1038829" y="5284784"/>
            <a:ext cx="2303282" cy="42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1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1200" b="1">
                <a:solidFill>
                  <a:srgbClr val="42B003"/>
                </a:solidFill>
                <a:latin typeface="Calibri" pitchFamily="34" charset="0"/>
              </a:rPr>
              <a:t>Autolaveuse 10 L</a:t>
            </a:r>
            <a:r>
              <a:rPr lang="fr-FR" altLang="fr-FR" sz="1100">
                <a:solidFill>
                  <a:srgbClr val="7F7F7F"/>
                </a:solidFill>
                <a:latin typeface="Calibri" pitchFamily="34" charset="0"/>
              </a:rPr>
              <a:t> (Genie)</a:t>
            </a:r>
          </a:p>
          <a:p>
            <a:pPr eaLnBrk="1" hangingPunct="1"/>
            <a:r>
              <a:rPr lang="fr-FR" altLang="fr-FR" sz="11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1100" b="1">
                <a:solidFill>
                  <a:srgbClr val="42B003"/>
                </a:solidFill>
                <a:latin typeface="Calibri" pitchFamily="34" charset="0"/>
              </a:rPr>
              <a:t>+ </a:t>
            </a:r>
            <a:r>
              <a:rPr lang="fr-FR" altLang="fr-FR" sz="1200" b="1">
                <a:solidFill>
                  <a:srgbClr val="42B003"/>
                </a:solidFill>
                <a:latin typeface="Calibri" pitchFamily="34" charset="0"/>
              </a:rPr>
              <a:t>5 doses (100 ml)</a:t>
            </a:r>
            <a:r>
              <a:rPr lang="fr-FR" altLang="fr-FR" sz="1100" b="1">
                <a:solidFill>
                  <a:srgbClr val="7F7F7F"/>
                </a:solidFill>
                <a:latin typeface="Calibri" pitchFamily="34" charset="0"/>
              </a:rPr>
              <a:t> </a:t>
            </a:r>
            <a:endParaRPr lang="fr-FR" altLang="fr-FR" sz="1100" i="1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1032109" y="4858132"/>
            <a:ext cx="500212" cy="395792"/>
          </a:xfrm>
          <a:prstGeom prst="rect">
            <a:avLst/>
          </a:prstGeom>
          <a:noFill/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200" b="1">
                <a:solidFill>
                  <a:srgbClr val="7F7F7F"/>
                </a:solidFill>
              </a:rPr>
              <a:t>X5</a:t>
            </a:r>
            <a:endParaRPr lang="fr-FR" altLang="fr-FR" sz="1100" b="1">
              <a:solidFill>
                <a:srgbClr val="7F7F7F"/>
              </a:solidFill>
            </a:endParaRPr>
          </a:p>
        </p:txBody>
      </p:sp>
      <p:pic>
        <p:nvPicPr>
          <p:cNvPr id="4104" name="Image 92" descr="POWERKLE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91" y="3382669"/>
            <a:ext cx="4294531" cy="290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4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24640"/>
          </a:xfrm>
        </p:spPr>
        <p:txBody>
          <a:bodyPr>
            <a:noAutofit/>
          </a:bodyPr>
          <a:lstStyle/>
          <a:p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>
                <a:solidFill>
                  <a:srgbClr val="FF0000"/>
                </a:solidFill>
              </a:rPr>
              <a:t>IMPORTANT</a:t>
            </a:r>
            <a:r>
              <a:rPr lang="fr-FR" sz="2000" dirty="0" smtClean="0"/>
              <a:t>  Un impact  FORMATION des salariés de la PROPRETE</a:t>
            </a:r>
            <a:br>
              <a:rPr lang="fr-FR" sz="2000" dirty="0" smtClean="0"/>
            </a:br>
            <a:r>
              <a:rPr lang="fr-FR" sz="2000" dirty="0" smtClean="0"/>
              <a:t>(travail en cours avec la DRH)</a:t>
            </a: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1125707"/>
            <a:ext cx="455162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66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prstClr val="black"/>
                </a:solidFill>
              </a:rPr>
              <a:t>Obligation légale = La loi du 5 mars 2014 prévoit la mise en œuvre du CPF compte personnel formation. Tous les 6 ans, vous devez lors de l’entretien professionnel du salarié vérifier que le salarié a suivi au cours des 6 dernières années au moins une action de formation</a:t>
            </a:r>
            <a:r>
              <a:rPr lang="fr-FR" sz="1600" i="1" dirty="0" smtClean="0">
                <a:solidFill>
                  <a:prstClr val="black"/>
                </a:solidFill>
              </a:rPr>
              <a:t>s</a:t>
            </a:r>
          </a:p>
          <a:p>
            <a:pPr marL="285750" indent="-285750" defTabSz="4566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Le Déploiement Innuscience va toucher l’ensemble de nos agents il permet donc de répondre à une partie de ce besoin</a:t>
            </a:r>
          </a:p>
          <a:p>
            <a:pPr marL="285750" indent="-285750" defTabSz="4566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prstClr val="black"/>
                </a:solidFill>
              </a:rPr>
              <a:t>Etape 1 </a:t>
            </a:r>
            <a:r>
              <a:rPr lang="fr-FR" sz="1600" b="1" dirty="0">
                <a:solidFill>
                  <a:prstClr val="black"/>
                </a:solidFill>
              </a:rPr>
              <a:t>= </a:t>
            </a:r>
            <a:r>
              <a:rPr lang="fr-FR" sz="1600" dirty="0" smtClean="0">
                <a:solidFill>
                  <a:prstClr val="black"/>
                </a:solidFill>
              </a:rPr>
              <a:t>Tracer </a:t>
            </a:r>
            <a:r>
              <a:rPr lang="fr-FR" sz="1600" dirty="0">
                <a:solidFill>
                  <a:prstClr val="black"/>
                </a:solidFill>
              </a:rPr>
              <a:t>les formations des agents via les fiches </a:t>
            </a:r>
            <a:r>
              <a:rPr lang="fr-FR" sz="1600" dirty="0" smtClean="0">
                <a:solidFill>
                  <a:prstClr val="black"/>
                </a:solidFill>
              </a:rPr>
              <a:t>de compagnonnage </a:t>
            </a:r>
            <a:r>
              <a:rPr lang="fr-FR" sz="1600" dirty="0">
                <a:solidFill>
                  <a:prstClr val="black"/>
                </a:solidFill>
              </a:rPr>
              <a:t>– 1h minimum de </a:t>
            </a:r>
            <a:r>
              <a:rPr lang="fr-FR" sz="1600" dirty="0" smtClean="0">
                <a:solidFill>
                  <a:prstClr val="black"/>
                </a:solidFill>
              </a:rPr>
              <a:t>formation </a:t>
            </a:r>
            <a:r>
              <a:rPr lang="fr-FR" sz="1300" dirty="0" smtClean="0">
                <a:solidFill>
                  <a:prstClr val="black"/>
                </a:solidFill>
              </a:rPr>
              <a:t>en</a:t>
            </a:r>
            <a:r>
              <a:rPr lang="fr-FR" sz="1300" dirty="0" smtClean="0"/>
              <a:t> </a:t>
            </a:r>
            <a:r>
              <a:rPr lang="fr-FR" sz="1300" b="1" dirty="0" smtClean="0">
                <a:solidFill>
                  <a:srgbClr val="FF0000"/>
                </a:solidFill>
              </a:rPr>
              <a:t>leur faisant </a:t>
            </a:r>
            <a:r>
              <a:rPr lang="fr-FR" sz="1300" b="1" dirty="0">
                <a:solidFill>
                  <a:srgbClr val="FF0000"/>
                </a:solidFill>
              </a:rPr>
              <a:t>signer une fiche de </a:t>
            </a:r>
            <a:r>
              <a:rPr lang="fr-FR" sz="1300" b="1" dirty="0" smtClean="0">
                <a:solidFill>
                  <a:srgbClr val="FF0000"/>
                </a:solidFill>
              </a:rPr>
              <a:t>compagnonnage </a:t>
            </a:r>
            <a:r>
              <a:rPr lang="fr-FR" sz="1300" dirty="0" smtClean="0"/>
              <a:t>via </a:t>
            </a:r>
            <a:r>
              <a:rPr lang="fr-FR" sz="1300" dirty="0"/>
              <a:t>support </a:t>
            </a:r>
            <a:r>
              <a:rPr lang="fr-FR" sz="1300" dirty="0" smtClean="0"/>
              <a:t>papier ou </a:t>
            </a:r>
            <a:r>
              <a:rPr lang="fr-FR" sz="1300" dirty="0"/>
              <a:t>via la tablette </a:t>
            </a:r>
          </a:p>
          <a:p>
            <a:pPr marL="742950" lvl="1" indent="-285750">
              <a:buFont typeface="Wingdings"/>
              <a:buChar char="è"/>
            </a:pPr>
            <a:r>
              <a:rPr lang="fr-FR" sz="1300" dirty="0">
                <a:sym typeface="Wingdings" panose="05000000000000000000" pitchFamily="2" charset="2"/>
              </a:rPr>
              <a:t>vos fiches de compagnonnage seront modifiées sous tablette </a:t>
            </a:r>
          </a:p>
          <a:p>
            <a:pPr marL="742950" lvl="1" indent="-285750">
              <a:buFont typeface="Wingdings"/>
              <a:buChar char="è"/>
            </a:pPr>
            <a:r>
              <a:rPr lang="fr-FR" sz="1300" dirty="0">
                <a:sym typeface="Wingdings" panose="05000000000000000000" pitchFamily="2" charset="2"/>
              </a:rPr>
              <a:t>Vous devrez faire cocher à vos agents </a:t>
            </a:r>
            <a:r>
              <a:rPr lang="fr-FR" sz="1300" dirty="0"/>
              <a:t>les éléments relatifs à la maîtrise des biotechnologies</a:t>
            </a:r>
          </a:p>
          <a:p>
            <a:pPr defTabSz="456650"/>
            <a:endParaRPr lang="fr-FR" sz="1600" dirty="0">
              <a:solidFill>
                <a:prstClr val="black"/>
              </a:solidFill>
            </a:endParaRPr>
          </a:p>
          <a:p>
            <a:pPr marL="285750" indent="-285750" defTabSz="456650">
              <a:buFont typeface="Arial" panose="020B0604020202020204" pitchFamily="34" charset="0"/>
              <a:buChar char="•"/>
            </a:pPr>
            <a:r>
              <a:rPr lang="fr-FR" sz="1300" b="1" dirty="0">
                <a:solidFill>
                  <a:prstClr val="black"/>
                </a:solidFill>
              </a:rPr>
              <a:t>Etape </a:t>
            </a:r>
            <a:r>
              <a:rPr lang="fr-FR" sz="1300" b="1" dirty="0" smtClean="0">
                <a:solidFill>
                  <a:prstClr val="black"/>
                </a:solidFill>
              </a:rPr>
              <a:t>2  </a:t>
            </a:r>
            <a:r>
              <a:rPr lang="fr-FR" sz="1300" b="1" dirty="0">
                <a:solidFill>
                  <a:prstClr val="black"/>
                </a:solidFill>
              </a:rPr>
              <a:t>= </a:t>
            </a:r>
            <a:r>
              <a:rPr lang="fr-FR" sz="1300" dirty="0">
                <a:solidFill>
                  <a:prstClr val="black"/>
                </a:solidFill>
              </a:rPr>
              <a:t>Elaboration d’un module de formation de 4h intégrant la formation </a:t>
            </a:r>
            <a:r>
              <a:rPr lang="fr-FR" sz="1300" dirty="0" smtClean="0">
                <a:solidFill>
                  <a:prstClr val="black"/>
                </a:solidFill>
              </a:rPr>
              <a:t>aux produits biotechnologiques</a:t>
            </a:r>
            <a:endParaRPr lang="fr-FR" sz="13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28" y="1124640"/>
            <a:ext cx="4332472" cy="294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32" y="4653136"/>
            <a:ext cx="4371448" cy="123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vers le bas 5"/>
          <p:cNvSpPr/>
          <p:nvPr/>
        </p:nvSpPr>
        <p:spPr>
          <a:xfrm>
            <a:off x="6300192" y="4066408"/>
            <a:ext cx="304183" cy="4650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650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08" y="5988104"/>
            <a:ext cx="9036496" cy="836712"/>
          </a:xfrm>
          <a:prstGeom prst="rect">
            <a:avLst/>
          </a:prstGeom>
          <a:solidFill>
            <a:srgbClr val="0969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650"/>
            <a:r>
              <a:rPr lang="fr-FR" dirty="0" smtClean="0">
                <a:solidFill>
                  <a:prstClr val="white"/>
                </a:solidFill>
              </a:rPr>
              <a:t>OBJECTIF = Intégration de la formation à cette méthode dans le parcours d’intégration de tout nouveau salarié mais également en cours de contrat  dans le cadre du CPF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158668"/>
            <a:ext cx="4248472" cy="21983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650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23728" y="392198"/>
            <a:ext cx="6665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/>
            <a:r>
              <a:rPr lang="fr-FR" altLang="fr-FR" sz="2800" b="1" dirty="0" smtClean="0">
                <a:solidFill>
                  <a:srgbClr val="003399"/>
                </a:solidFill>
                <a:sym typeface="Wingdings" pitchFamily="2" charset="2"/>
              </a:rPr>
              <a:t>UN PROJET D’ENTREPRISE POUR ONET</a:t>
            </a:r>
            <a:endParaRPr lang="fr-FR" altLang="fr-FR" sz="2800" b="1" dirty="0">
              <a:solidFill>
                <a:srgbClr val="003399"/>
              </a:solidFill>
              <a:sym typeface="Wingdings" pitchFamily="2" charset="2"/>
            </a:endParaRPr>
          </a:p>
        </p:txBody>
      </p:sp>
      <p:pic>
        <p:nvPicPr>
          <p:cNvPr id="2050" name="Picture 2" descr="E:\Innuscience Déploiement - Essonne\Photos session Les ulis - 06-06-2017\IMG_700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3"/>
          <a:stretch/>
        </p:blipFill>
        <p:spPr bwMode="auto">
          <a:xfrm>
            <a:off x="219387" y="1222979"/>
            <a:ext cx="8705225" cy="47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fr-FR" dirty="0" smtClean="0"/>
              <a:t>Communication Salarié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04800" y="1219200"/>
            <a:ext cx="8382000" cy="5289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3871"/>
                </a:solidFill>
                <a:sym typeface="Wingdings" panose="05000000000000000000" pitchFamily="2" charset="2"/>
                <a:hlinkClick r:id="rId2" action="ppaction://hlinkfile"/>
              </a:rPr>
              <a:t>Envoi d’un flyer salarié</a:t>
            </a:r>
            <a:endParaRPr lang="fr-FR" sz="3200" dirty="0" smtClean="0">
              <a:solidFill>
                <a:srgbClr val="003871"/>
              </a:solidFill>
              <a:sym typeface="Wingdings" panose="05000000000000000000" pitchFamily="2" charset="2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3871"/>
                </a:solidFill>
                <a:sym typeface="Wingdings" panose="05000000000000000000" pitchFamily="2" charset="2"/>
              </a:rPr>
              <a:t>Envoi pilote réalisé sur la DR de Ouest Atlantique avec les payes centralisées de novembre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3871"/>
                </a:solidFill>
                <a:sym typeface="Wingdings" panose="05000000000000000000" pitchFamily="2" charset="2"/>
              </a:rPr>
              <a:t>Conditions avant envoi centralisé =</a:t>
            </a:r>
          </a:p>
          <a:p>
            <a:pPr marL="742950" lvl="2" indent="-342900"/>
            <a:r>
              <a:rPr lang="fr-FR" sz="3200" dirty="0" smtClean="0">
                <a:solidFill>
                  <a:srgbClr val="003871"/>
                </a:solidFill>
                <a:sym typeface="Wingdings" panose="05000000000000000000" pitchFamily="2" charset="2"/>
              </a:rPr>
              <a:t>IRP informés </a:t>
            </a:r>
          </a:p>
          <a:p>
            <a:pPr marL="742950" lvl="2" indent="-342900"/>
            <a:r>
              <a:rPr lang="fr-FR" sz="3200" dirty="0" smtClean="0">
                <a:solidFill>
                  <a:srgbClr val="003871"/>
                </a:solidFill>
                <a:sym typeface="Wingdings" panose="05000000000000000000" pitchFamily="2" charset="2"/>
              </a:rPr>
              <a:t> avoir informé le CHSCT de la démarche</a:t>
            </a:r>
          </a:p>
          <a:p>
            <a:r>
              <a:rPr lang="fr-FR" dirty="0" smtClean="0">
                <a:solidFill>
                  <a:srgbClr val="003871"/>
                </a:solidFill>
                <a:sym typeface="Wingdings" panose="05000000000000000000" pitchFamily="2" charset="2"/>
              </a:rPr>
              <a:t>Population = CDI + CDD présent à la date d’envoi des payes </a:t>
            </a:r>
            <a:endParaRPr lang="fr-FR" dirty="0">
              <a:solidFill>
                <a:srgbClr val="003871"/>
              </a:solidFill>
              <a:sym typeface="Wingdings" panose="05000000000000000000" pitchFamily="2" charset="2"/>
            </a:endParaRPr>
          </a:p>
          <a:p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133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3871"/>
                </a:solidFill>
                <a:latin typeface="+mn-lt"/>
                <a:ea typeface="+mn-ea"/>
                <a:cs typeface="+mn-cs"/>
              </a:rPr>
              <a:t>5.L’absence </a:t>
            </a:r>
            <a:r>
              <a:rPr lang="fr-FR" sz="3600" b="1" dirty="0">
                <a:solidFill>
                  <a:srgbClr val="003871"/>
                </a:solidFill>
                <a:latin typeface="+mn-lt"/>
                <a:ea typeface="+mn-ea"/>
                <a:cs typeface="+mn-cs"/>
              </a:rPr>
              <a:t>d’odeur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2890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100" dirty="0" smtClean="0">
                <a:sym typeface="Wingdings" panose="05000000000000000000" pitchFamily="2" charset="2"/>
              </a:rPr>
              <a:t>Pas d’odeur = Pas </a:t>
            </a:r>
            <a:r>
              <a:rPr lang="fr-FR" sz="3100" dirty="0">
                <a:sym typeface="Wingdings" panose="05000000000000000000" pitchFamily="2" charset="2"/>
              </a:rPr>
              <a:t>de </a:t>
            </a:r>
            <a:r>
              <a:rPr lang="fr-FR" sz="3100" dirty="0" smtClean="0">
                <a:sym typeface="Wingdings" panose="05000000000000000000" pitchFamily="2" charset="2"/>
              </a:rPr>
              <a:t>COV &amp;</a:t>
            </a:r>
            <a:r>
              <a:rPr lang="fr-FR" sz="3100" dirty="0">
                <a:sym typeface="Wingdings" panose="05000000000000000000" pitchFamily="2" charset="2"/>
              </a:rPr>
              <a:t>	Pas d’impact sur la </a:t>
            </a:r>
            <a:r>
              <a:rPr lang="fr-FR" sz="3100" dirty="0" smtClean="0">
                <a:sym typeface="Wingdings" panose="05000000000000000000" pitchFamily="2" charset="2"/>
              </a:rPr>
              <a:t>santé des salariés et des collaborateurs du client</a:t>
            </a:r>
            <a:endParaRPr lang="fr-FR" sz="31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3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100" dirty="0" smtClean="0"/>
              <a:t>Communiquer en amont au client et au salarié sur l’absence d’odeur</a:t>
            </a:r>
            <a:endParaRPr lang="fr-FR" sz="3100" dirty="0">
              <a:sym typeface="Wingdings" panose="05000000000000000000" pitchFamily="2" charset="2"/>
            </a:endParaRPr>
          </a:p>
          <a:p>
            <a:r>
              <a:rPr lang="fr-FR" sz="3100" dirty="0" smtClean="0">
                <a:sym typeface="Wingdings" panose="05000000000000000000" pitchFamily="2" charset="2"/>
              </a:rPr>
              <a:t>	</a:t>
            </a:r>
            <a:r>
              <a:rPr lang="fr-FR" sz="3100" b="0" dirty="0" smtClean="0">
                <a:sym typeface="Wingdings" panose="05000000000000000000" pitchFamily="2" charset="2"/>
              </a:rPr>
              <a:t>« Si on communique à l’avance, on n’aura pas à 	gérer 	après de faux problèmes »</a:t>
            </a:r>
          </a:p>
          <a:p>
            <a:r>
              <a:rPr lang="fr-FR" sz="3100" b="0" dirty="0" smtClean="0">
                <a:sym typeface="Wingdings" panose="05000000000000000000" pitchFamily="2" charset="2"/>
              </a:rPr>
              <a:t>	« Ce n’est pas l’odeur qui fait la propreté »</a:t>
            </a:r>
          </a:p>
          <a:p>
            <a:endParaRPr lang="fr-FR" sz="31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100" dirty="0" smtClean="0">
                <a:sym typeface="Wingdings" panose="05000000000000000000" pitchFamily="2" charset="2"/>
              </a:rPr>
              <a:t>Des solutions alternatives naturelles d’odeur</a:t>
            </a:r>
          </a:p>
          <a:p>
            <a:pPr marL="0" lvl="1" indent="0">
              <a:buNone/>
            </a:pPr>
            <a:r>
              <a:rPr lang="fr-FR" sz="2200" dirty="0" smtClean="0">
                <a:solidFill>
                  <a:srgbClr val="003871"/>
                </a:solidFill>
                <a:sym typeface="Wingdings" panose="05000000000000000000" pitchFamily="2" charset="2"/>
              </a:rPr>
              <a:t>	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19200"/>
            <a:ext cx="8382000" cy="52890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4000" dirty="0" smtClean="0">
                <a:hlinkClick r:id="rId2" action="ppaction://hlinkfile"/>
              </a:rPr>
              <a:t>PRESENTATION DU DILUMOB</a:t>
            </a:r>
            <a:endParaRPr lang="fr-FR" sz="40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2890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sz="4800" dirty="0" smtClean="0"/>
              <a:t>ATELIER DEMONSTRATION</a:t>
            </a:r>
          </a:p>
          <a:p>
            <a:pPr algn="ctr"/>
            <a:r>
              <a:rPr lang="fr-FR" sz="4800" dirty="0" smtClean="0"/>
              <a:t>DILUMOB / INNUSCIENCE</a:t>
            </a:r>
            <a:endParaRPr lang="fr-FR" sz="4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PRECISIONS Nettoyage des Sols avec la </a:t>
            </a:r>
            <a:r>
              <a:rPr lang="fr-FR" dirty="0" err="1" smtClean="0"/>
              <a:t>NuAction</a:t>
            </a:r>
            <a:r>
              <a:rPr lang="fr-FR" dirty="0" smtClean="0"/>
              <a:t> 3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258661"/>
              </p:ext>
            </p:extLst>
          </p:nvPr>
        </p:nvGraphicFramePr>
        <p:xfrm>
          <a:off x="323528" y="1124745"/>
          <a:ext cx="8668071" cy="5841969"/>
        </p:xfrm>
        <a:graphic>
          <a:graphicData uri="http://schemas.openxmlformats.org/drawingml/2006/table">
            <a:tbl>
              <a:tblPr firstRow="1" firstCol="1" bandRow="1"/>
              <a:tblGrid>
                <a:gridCol w="2608837"/>
                <a:gridCol w="1750815"/>
                <a:gridCol w="2133879"/>
                <a:gridCol w="2174540"/>
              </a:tblGrid>
              <a:tr h="407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+mj-lt"/>
                          <a:ea typeface="SimSun"/>
                        </a:rPr>
                        <a:t>CAS</a:t>
                      </a:r>
                      <a:endParaRPr lang="fr-FR" sz="2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+mj-lt"/>
                          <a:ea typeface="SimSun"/>
                        </a:rPr>
                        <a:t>QUANTITE DE PRODUIT</a:t>
                      </a:r>
                      <a:endParaRPr lang="fr-FR" sz="2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+mj-lt"/>
                          <a:ea typeface="SimSun"/>
                        </a:rPr>
                        <a:t>DILUTION</a:t>
                      </a:r>
                      <a:endParaRPr lang="fr-FR" sz="2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+mj-lt"/>
                          <a:ea typeface="SimSun"/>
                        </a:rPr>
                        <a:t>SYSTÈME DE DILUTION </a:t>
                      </a:r>
                      <a:endParaRPr lang="fr-FR" sz="2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cap="all" baseline="0" dirty="0">
                          <a:effectLst/>
                          <a:latin typeface="+mj-lt"/>
                          <a:ea typeface="SimSun"/>
                        </a:rPr>
                        <a:t>Cas n°1 = nettoyage sols en seau</a:t>
                      </a:r>
                      <a:endParaRPr lang="fr-FR" sz="1600" b="1" cap="all" baseline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900" dirty="0" smtClean="0">
                        <a:effectLst/>
                        <a:latin typeface="+mj-lt"/>
                        <a:ea typeface="SimSu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j-lt"/>
                          <a:ea typeface="SimSun"/>
                        </a:rPr>
                        <a:t>Nombre </a:t>
                      </a:r>
                      <a:r>
                        <a:rPr lang="fr-FR" sz="900" dirty="0">
                          <a:effectLst/>
                          <a:latin typeface="+mj-lt"/>
                          <a:ea typeface="SimSun"/>
                        </a:rPr>
                        <a:t>de </a:t>
                      </a:r>
                      <a:r>
                        <a:rPr lang="fr-FR" sz="900" dirty="0" smtClean="0">
                          <a:effectLst/>
                          <a:latin typeface="+mj-lt"/>
                          <a:ea typeface="SimSun"/>
                        </a:rPr>
                        <a:t>bouchons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900" dirty="0" smtClean="0">
                        <a:effectLst/>
                        <a:latin typeface="+mj-lt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j-lt"/>
                          <a:ea typeface="SimSun"/>
                        </a:rPr>
                        <a:t>Pré-dilution </a:t>
                      </a:r>
                      <a:r>
                        <a:rPr lang="fr-FR" sz="900" dirty="0">
                          <a:effectLst/>
                          <a:latin typeface="+mj-lt"/>
                          <a:ea typeface="SimSun"/>
                        </a:rPr>
                        <a:t>à 20%</a:t>
                      </a:r>
                      <a:endParaRPr lang="fr-FR" sz="12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u="none" dirty="0">
                          <a:effectLst/>
                          <a:latin typeface="+mj-lt"/>
                          <a:ea typeface="SimSun"/>
                        </a:rPr>
                        <a:t>DILUMOB</a:t>
                      </a:r>
                      <a:endParaRPr lang="fr-FR" sz="2400" b="1" u="none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cap="all" baseline="0" dirty="0">
                          <a:effectLst/>
                          <a:latin typeface="+mj-lt"/>
                          <a:ea typeface="SimSun"/>
                        </a:rPr>
                        <a:t>Cas n°2 = nettoyage </a:t>
                      </a:r>
                      <a:endParaRPr lang="fr-FR" sz="1050" b="1" cap="all" baseline="0" dirty="0" smtClean="0">
                        <a:effectLst/>
                        <a:latin typeface="+mj-lt"/>
                        <a:ea typeface="SimSu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cap="all" baseline="0" dirty="0" smtClean="0">
                          <a:effectLst/>
                          <a:latin typeface="+mj-lt"/>
                          <a:ea typeface="SimSun"/>
                        </a:rPr>
                        <a:t>sols </a:t>
                      </a:r>
                      <a:r>
                        <a:rPr lang="fr-FR" sz="1050" b="1" cap="all" baseline="0" dirty="0">
                          <a:effectLst/>
                          <a:latin typeface="+mj-lt"/>
                          <a:ea typeface="SimSun"/>
                        </a:rPr>
                        <a:t>avec </a:t>
                      </a:r>
                      <a:r>
                        <a:rPr lang="fr-FR" sz="1050" b="1" cap="all" baseline="0" dirty="0" smtClean="0">
                          <a:effectLst/>
                          <a:latin typeface="+mj-lt"/>
                          <a:ea typeface="SimSun"/>
                        </a:rPr>
                        <a:t>petite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cap="all" baseline="0" dirty="0" err="1" smtClean="0">
                          <a:effectLst/>
                          <a:latin typeface="+mj-lt"/>
                          <a:ea typeface="SimSun"/>
                        </a:rPr>
                        <a:t>autolaveuse</a:t>
                      </a:r>
                      <a:endParaRPr lang="fr-FR" sz="1600" b="1" cap="all" baseline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900" dirty="0" smtClean="0">
                        <a:effectLst/>
                        <a:latin typeface="+mj-lt"/>
                        <a:ea typeface="SimSu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dirty="0" smtClean="0">
                        <a:effectLst/>
                        <a:latin typeface="+mj-lt"/>
                        <a:ea typeface="SimSu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j-lt"/>
                          <a:ea typeface="SimSun"/>
                        </a:rPr>
                        <a:t>Nombre </a:t>
                      </a:r>
                      <a:r>
                        <a:rPr lang="fr-FR" sz="900" dirty="0">
                          <a:effectLst/>
                          <a:latin typeface="+mj-lt"/>
                          <a:ea typeface="SimSun"/>
                        </a:rPr>
                        <a:t>de </a:t>
                      </a:r>
                      <a:r>
                        <a:rPr lang="fr-FR" sz="900" dirty="0" smtClean="0">
                          <a:effectLst/>
                          <a:latin typeface="+mj-lt"/>
                          <a:ea typeface="SimSun"/>
                        </a:rPr>
                        <a:t>bouchons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900" dirty="0" smtClean="0">
                        <a:effectLst/>
                        <a:latin typeface="+mj-lt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dirty="0" smtClean="0">
                        <a:effectLst/>
                        <a:latin typeface="+mj-lt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j-lt"/>
                          <a:ea typeface="SimSun"/>
                        </a:rPr>
                        <a:t>Pré-dilution </a:t>
                      </a:r>
                      <a:r>
                        <a:rPr lang="fr-FR" sz="900" dirty="0">
                          <a:effectLst/>
                          <a:latin typeface="+mj-lt"/>
                          <a:ea typeface="SimSun"/>
                        </a:rPr>
                        <a:t>à 20%</a:t>
                      </a:r>
                      <a:endParaRPr lang="fr-FR" sz="12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j-lt"/>
                          <a:ea typeface="SimSun"/>
                        </a:rPr>
                        <a:t>DILUMOB</a:t>
                      </a:r>
                      <a:endParaRPr lang="fr-FR" sz="2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cap="all" baseline="0" dirty="0">
                          <a:effectLst/>
                          <a:latin typeface="+mj-lt"/>
                          <a:ea typeface="SimSun"/>
                        </a:rPr>
                        <a:t>Cas n°3 = nettoyage sols avec </a:t>
                      </a:r>
                      <a:r>
                        <a:rPr lang="fr-FR" sz="1050" b="1" cap="all" baseline="0" dirty="0" smtClean="0">
                          <a:effectLst/>
                          <a:latin typeface="+mj-lt"/>
                          <a:ea typeface="SimSun"/>
                        </a:rPr>
                        <a:t> </a:t>
                      </a:r>
                      <a:r>
                        <a:rPr lang="fr-FR" sz="1050" b="1" cap="all" baseline="0" dirty="0" err="1">
                          <a:effectLst/>
                          <a:latin typeface="+mj-lt"/>
                          <a:ea typeface="SimSun"/>
                        </a:rPr>
                        <a:t>autolaveuse</a:t>
                      </a:r>
                      <a:r>
                        <a:rPr lang="fr-FR" sz="1050" b="1" cap="all" baseline="0" dirty="0">
                          <a:solidFill>
                            <a:srgbClr val="1F497D"/>
                          </a:solidFill>
                          <a:effectLst/>
                          <a:latin typeface="+mj-lt"/>
                          <a:ea typeface="SimSun"/>
                        </a:rPr>
                        <a:t> </a:t>
                      </a:r>
                      <a:r>
                        <a:rPr lang="fr-FR" sz="1050" b="1" kern="1200" cap="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accompagnée (site sans possibilité Dilumob)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Dosage par buse par système Cube UNIDOSE (vissé sur bidon 5 ou 10 litres)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Réel réglé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Ex. de système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UNIDOSE </a:t>
                      </a:r>
                      <a:r>
                        <a:rPr lang="fr-FR" sz="14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Prodim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 </a:t>
                      </a:r>
                      <a:endParaRPr lang="fr-FR" sz="140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Pour plus de renseignements, </a:t>
                      </a:r>
                      <a:r>
                        <a:rPr lang="fr-FR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 contactez PRODIM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cap="all" baseline="0" dirty="0">
                          <a:effectLst/>
                          <a:latin typeface="+mj-lt"/>
                          <a:ea typeface="SimSun"/>
                        </a:rPr>
                        <a:t>Cas n°4 = nettoyages sols </a:t>
                      </a:r>
                      <a:r>
                        <a:rPr lang="fr-FR" sz="1050" b="1" kern="1200" cap="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avec </a:t>
                      </a:r>
                      <a:r>
                        <a:rPr lang="fr-FR" sz="1050" b="1" kern="1200" cap="all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autolaveuse</a:t>
                      </a:r>
                      <a:r>
                        <a:rPr lang="fr-FR" sz="1050" b="1" kern="1200" cap="all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 autoportée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Dosage </a:t>
                      </a:r>
                      <a:r>
                        <a:rPr lang="fr-FR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par buse par système Cube UNIDOSE (vissé sur bidon 5 ou 10 litres) OU mise en place d’une cuve de pré-dilution et bidons concentré 25 </a:t>
                      </a: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litres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Réel réglé</a:t>
                      </a: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Ex. de Système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UNIDOSE </a:t>
                      </a:r>
                      <a:r>
                        <a:rPr lang="fr-FR" sz="14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Prodim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 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OU 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Cuve 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Pré-dilution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SimSun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SimSun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SimSun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Pour plus de renseignements,  contactez PRODIM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8808" y="5949280"/>
            <a:ext cx="9115192" cy="87553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650"/>
            <a:r>
              <a:rPr lang="fr-FR" sz="1600" dirty="0" smtClean="0">
                <a:solidFill>
                  <a:prstClr val="white"/>
                </a:solidFill>
              </a:rPr>
              <a:t>ATTENTION= PENSER A VIDER VOTRE AUTOLAVEUSE A CHAQUE UTILISATION</a:t>
            </a:r>
          </a:p>
          <a:p>
            <a:pPr algn="ctr" defTabSz="456650"/>
            <a:r>
              <a:rPr lang="fr-FR" sz="1600" dirty="0" smtClean="0">
                <a:solidFill>
                  <a:prstClr val="white"/>
                </a:solidFill>
              </a:rPr>
              <a:t>POUR LA MAITRISE DE LA DILUTION ET EVITER LES ENCRASSEMENTS</a:t>
            </a:r>
          </a:p>
          <a:p>
            <a:pPr algn="ctr" defTabSz="456650"/>
            <a:r>
              <a:rPr lang="fr-FR" sz="1600" dirty="0" smtClean="0">
                <a:solidFill>
                  <a:prstClr val="white"/>
                </a:solidFill>
              </a:rPr>
              <a:t>METTRE LE VOLUME NECESSAIRE D’EAU A CHAQUE UTILISATION</a:t>
            </a:r>
          </a:p>
          <a:p>
            <a:pPr algn="ctr" defTabSz="456650"/>
            <a:endParaRPr lang="fr-FR" sz="1400" dirty="0">
              <a:solidFill>
                <a:prstClr val="white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783227" y="1806307"/>
            <a:ext cx="8186320" cy="3758116"/>
            <a:chOff x="310294" y="1555684"/>
            <a:chExt cx="8186320" cy="3758116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331" y="2708665"/>
              <a:ext cx="1691143" cy="504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104" y="4800931"/>
              <a:ext cx="1472440" cy="438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26" y="4574335"/>
              <a:ext cx="762188" cy="739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233" y="1555684"/>
              <a:ext cx="502988" cy="58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74" y="2794068"/>
              <a:ext cx="864096" cy="72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94" y="4434178"/>
              <a:ext cx="898762" cy="808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970" y="4500336"/>
              <a:ext cx="858763" cy="775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233" y="2886074"/>
              <a:ext cx="5715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146" y="89366"/>
            <a:ext cx="924041" cy="84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4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227640" cy="52890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algn="ctr"/>
            <a:endParaRPr lang="fr-FR" sz="3600" dirty="0" smtClean="0"/>
          </a:p>
          <a:p>
            <a:pPr algn="ctr"/>
            <a:r>
              <a:rPr lang="fr-FR" sz="4800" dirty="0" smtClean="0"/>
              <a:t>DEMARRAGE AGENCE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20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Guide de Démarrage agence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152400" y="6601800"/>
            <a:ext cx="7848600" cy="180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Direction Développement Responsable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8" y="1494602"/>
            <a:ext cx="3103589" cy="209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35" y="1494602"/>
            <a:ext cx="4690802" cy="329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64" y="4005064"/>
            <a:ext cx="2734568" cy="198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870233" y="1125270"/>
            <a:ext cx="371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DES FICHES CONSEILS TERRAIN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03609" y="1143478"/>
            <a:ext cx="371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ETAPES ET MODALITES  PRATIQUES</a:t>
            </a:r>
            <a:endParaRPr lang="fr-FR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46" y="3706559"/>
            <a:ext cx="4185405" cy="307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0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Guide de démarrage agence</a:t>
            </a:r>
            <a:br>
              <a:rPr lang="fr-FR" dirty="0" smtClean="0"/>
            </a:br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515672" cy="5289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FR" dirty="0" smtClean="0"/>
              <a:t>Planning de mise en place sur votre région</a:t>
            </a:r>
          </a:p>
          <a:p>
            <a:pPr marL="812800" lvl="1" indent="-457200">
              <a:buAutoNum type="arabicPeriod"/>
            </a:pPr>
            <a:r>
              <a:rPr lang="fr-FR" dirty="0" smtClean="0"/>
              <a:t>Planning de bascule de votre agence</a:t>
            </a:r>
          </a:p>
          <a:p>
            <a:pPr marL="812800" lvl="1" indent="-457200">
              <a:buAutoNum type="arabicPeriod"/>
            </a:pPr>
            <a:r>
              <a:rPr lang="fr-FR" dirty="0" smtClean="0"/>
              <a:t>Planning de commande des Dilumob </a:t>
            </a:r>
          </a:p>
          <a:p>
            <a:pPr marL="457200" indent="-457200">
              <a:buAutoNum type="arabicPeriod"/>
            </a:pPr>
            <a:r>
              <a:rPr lang="fr-FR" dirty="0" smtClean="0"/>
              <a:t>Préparation de la bascule</a:t>
            </a:r>
          </a:p>
          <a:p>
            <a:pPr marL="812800" lvl="1" indent="-457200">
              <a:buAutoNum type="arabicPeriod"/>
            </a:pPr>
            <a:r>
              <a:rPr lang="fr-FR" dirty="0" smtClean="0"/>
              <a:t>Définition  du périmètre des sites</a:t>
            </a:r>
          </a:p>
          <a:p>
            <a:pPr marL="812800" lvl="1" indent="-457200">
              <a:buAutoNum type="arabicPeriod"/>
            </a:pPr>
            <a:r>
              <a:rPr lang="fr-FR" dirty="0" smtClean="0"/>
              <a:t>La communication l’élément clé du projet</a:t>
            </a:r>
          </a:p>
          <a:p>
            <a:pPr marL="812800" lvl="1" indent="-457200">
              <a:buAutoNum type="arabicPeriod"/>
            </a:pPr>
            <a:r>
              <a:rPr lang="fr-FR" dirty="0" smtClean="0"/>
              <a:t>L’impact sur votre organisation</a:t>
            </a:r>
          </a:p>
          <a:p>
            <a:pPr marL="812800" lvl="1" indent="-457200">
              <a:buAutoNum type="arabicPeriod"/>
            </a:pPr>
            <a:r>
              <a:rPr lang="fr-FR" dirty="0" smtClean="0"/>
              <a:t>La préparation des commandes et des stocks</a:t>
            </a:r>
          </a:p>
          <a:p>
            <a:pPr marL="812800" lvl="1" indent="-457200">
              <a:buAutoNum type="arabicPeriod"/>
            </a:pPr>
            <a:r>
              <a:rPr lang="fr-FR" dirty="0" smtClean="0"/>
              <a:t>Les test à réaliser</a:t>
            </a:r>
          </a:p>
          <a:p>
            <a:pPr marL="457200" indent="-457200">
              <a:buFont typeface="Arial"/>
              <a:buAutoNum type="arabicPeriod"/>
            </a:pPr>
            <a:r>
              <a:rPr lang="fr-FR" dirty="0" smtClean="0"/>
              <a:t>La Formation des salariés = un point fondamental</a:t>
            </a:r>
          </a:p>
          <a:p>
            <a:pPr marL="457200" indent="-457200">
              <a:buFont typeface="Arial"/>
              <a:buAutoNum type="arabicPeriod"/>
            </a:pPr>
            <a:r>
              <a:rPr lang="fr-FR" dirty="0" smtClean="0"/>
              <a:t>Fiches Conseils pour le démarrage</a:t>
            </a:r>
          </a:p>
          <a:p>
            <a:pPr marL="457200" indent="-457200">
              <a:buFont typeface="Arial"/>
              <a:buAutoNum type="arabicPeriod"/>
            </a:pPr>
            <a:r>
              <a:rPr lang="fr-FR" dirty="0" smtClean="0"/>
              <a:t>Après la bascule</a:t>
            </a:r>
            <a:endParaRPr lang="fr-FR" dirty="0"/>
          </a:p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 smtClean="0"/>
          </a:p>
          <a:p>
            <a:pPr marL="812800" lvl="1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9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174" y="260648"/>
            <a:ext cx="8229600" cy="698078"/>
          </a:xfrm>
        </p:spPr>
        <p:txBody>
          <a:bodyPr>
            <a:noAutofit/>
          </a:bodyPr>
          <a:lstStyle/>
          <a:p>
            <a:r>
              <a:rPr lang="fr-FR" sz="2400" dirty="0" smtClean="0"/>
              <a:t>Exemple  Fiche conseil</a:t>
            </a:r>
            <a:br>
              <a:rPr lang="fr-FR" sz="2400" dirty="0" smtClean="0"/>
            </a:br>
            <a:r>
              <a:rPr lang="fr-FR" sz="2400" dirty="0" smtClean="0"/>
              <a:t>Communication Agent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76186"/>
              </p:ext>
            </p:extLst>
          </p:nvPr>
        </p:nvGraphicFramePr>
        <p:xfrm>
          <a:off x="395536" y="1174749"/>
          <a:ext cx="8445625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3574"/>
                <a:gridCol w="3952051"/>
              </a:tblGrid>
              <a:tr h="595970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Communication Agents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Conseils</a:t>
                      </a:r>
                      <a:endParaRPr lang="fr-FR" sz="3600" dirty="0"/>
                    </a:p>
                  </a:txBody>
                  <a:tcPr/>
                </a:tc>
              </a:tr>
              <a:tr h="468261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Lui expliquer le nouveau fonctionnement en lui remettant le produit  =</a:t>
                      </a:r>
                    </a:p>
                    <a:p>
                      <a:endParaRPr lang="fr-FR" sz="18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/>
                        <a:t>Avantages pour sa santé /sécurité, suppression du risque chimique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/>
                        <a:t>Lui expliquer la règle du nombre de Bouchons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/>
                        <a:t>Lui expliquer qu’il a un produit de 1 L pré-dilué et qu’il va pouvoir avoir environ 1, 5 mois d’autonomie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/>
                        <a:t>La</a:t>
                      </a:r>
                      <a:r>
                        <a:rPr lang="fr-FR" sz="1800" baseline="0" dirty="0" smtClean="0"/>
                        <a:t> règle du Bidon plein contre un bidon vide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baseline="0" dirty="0" smtClean="0"/>
                        <a:t>On ne jette plus de bidon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baseline="0" dirty="0" smtClean="0"/>
                        <a:t>On lui donne 2 bidons de 1 L lorsqu’un un bidon est vide, on lui redonne un plein </a:t>
                      </a:r>
                      <a:r>
                        <a:rPr lang="fr-FR" sz="1800" baseline="0" dirty="0" smtClean="0">
                          <a:sym typeface="Wingdings" panose="05000000000000000000" pitchFamily="2" charset="2"/>
                        </a:rPr>
                        <a:t> plus de rupture produit</a:t>
                      </a:r>
                      <a:endParaRPr lang="fr-FR" sz="18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u="sng" dirty="0" smtClean="0"/>
                        <a:t>A ne SURTOUT  pas faire </a:t>
                      </a:r>
                      <a:r>
                        <a:rPr lang="fr-FR" sz="1600" dirty="0" smtClean="0"/>
                        <a:t>= Déposer le produit sur site  sans expliquer à l’agent</a:t>
                      </a:r>
                    </a:p>
                    <a:p>
                      <a:endParaRPr lang="fr-FR" sz="1600" b="1" dirty="0" smtClean="0"/>
                    </a:p>
                    <a:p>
                      <a:r>
                        <a:rPr lang="fr-FR" sz="1600" b="1" dirty="0" smtClean="0"/>
                        <a:t>Nos agents ne sont pas des chimistes :  </a:t>
                      </a:r>
                      <a:r>
                        <a:rPr lang="fr-FR" sz="1600" dirty="0" smtClean="0"/>
                        <a:t>on ne leur parle plus en ml mais en nombre de bouchons, on simplifie la gestion pour mieux maîtriser les dilutions</a:t>
                      </a:r>
                    </a:p>
                    <a:p>
                      <a:endParaRPr lang="fr-FR" sz="1600" dirty="0" smtClean="0"/>
                    </a:p>
                    <a:p>
                      <a:r>
                        <a:rPr lang="fr-FR" sz="1600" dirty="0" smtClean="0"/>
                        <a:t>Prenez bien prendre le temps d’expliquer à l’agent, c’est lui qui fera la différence sur le terrain</a:t>
                      </a:r>
                    </a:p>
                    <a:p>
                      <a:endParaRPr lang="fr-FR" sz="1600" dirty="0" smtClean="0"/>
                    </a:p>
                    <a:p>
                      <a:r>
                        <a:rPr lang="fr-FR" sz="1600" dirty="0" smtClean="0"/>
                        <a:t>Pour simplifier la communication avec vos agents sur les produits, vous pouvez leur parler en couleur, VERT = le sol, ROSE = les sanitaires, BLEU = Toutes surfaces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2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188641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Planning de bascule de votre agence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pPr/>
              <a:t>29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678815367"/>
              </p:ext>
            </p:extLst>
          </p:nvPr>
        </p:nvGraphicFramePr>
        <p:xfrm>
          <a:off x="539552" y="1081344"/>
          <a:ext cx="8357832" cy="316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" y="3717032"/>
            <a:ext cx="8744984" cy="27363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1F497D"/>
              </a:solidFill>
            </a:endParaRPr>
          </a:p>
          <a:p>
            <a:endParaRPr lang="fr-FR" sz="2800" b="1" dirty="0" smtClean="0">
              <a:solidFill>
                <a:srgbClr val="1F497D"/>
              </a:solidFill>
            </a:endParaRPr>
          </a:p>
          <a:p>
            <a:r>
              <a:rPr lang="fr-FR" sz="2800" b="1" dirty="0" smtClean="0">
                <a:solidFill>
                  <a:srgbClr val="1F497D"/>
                </a:solidFill>
              </a:rPr>
              <a:t>Qu’est </a:t>
            </a:r>
            <a:r>
              <a:rPr lang="fr-FR" sz="2800" b="1" dirty="0">
                <a:solidFill>
                  <a:srgbClr val="1F497D"/>
                </a:solidFill>
              </a:rPr>
              <a:t>ce que la Bascule AGENCE = </a:t>
            </a:r>
            <a:r>
              <a:rPr lang="fr-FR" sz="2000" dirty="0">
                <a:solidFill>
                  <a:srgbClr val="1F497D"/>
                </a:solidFill>
              </a:rPr>
              <a:t>la bascule agence est la date à partir de laquelle il n’y a plus </a:t>
            </a:r>
            <a:r>
              <a:rPr lang="fr-FR" sz="2000" dirty="0" smtClean="0">
                <a:solidFill>
                  <a:srgbClr val="1F497D"/>
                </a:solidFill>
              </a:rPr>
              <a:t>de </a:t>
            </a:r>
            <a:r>
              <a:rPr lang="fr-FR" sz="2000" dirty="0">
                <a:solidFill>
                  <a:srgbClr val="1F497D"/>
                </a:solidFill>
              </a:rPr>
              <a:t>commande de chimie classique sur le </a:t>
            </a:r>
            <a:r>
              <a:rPr lang="fr-FR" sz="2000" dirty="0" smtClean="0">
                <a:solidFill>
                  <a:srgbClr val="1F497D"/>
                </a:solidFill>
              </a:rPr>
              <a:t>périmètre de sites définis passant en Innuscience</a:t>
            </a:r>
            <a:endParaRPr lang="fr-FR" sz="2000" dirty="0">
              <a:solidFill>
                <a:srgbClr val="1F497D"/>
              </a:solidFill>
            </a:endParaRPr>
          </a:p>
          <a:p>
            <a:pPr algn="ctr"/>
            <a:endParaRPr lang="fr-FR" dirty="0">
              <a:solidFill>
                <a:srgbClr val="1F497D"/>
              </a:solidFill>
            </a:endParaRPr>
          </a:p>
          <a:p>
            <a:r>
              <a:rPr lang="fr-FR" sz="2800" b="1" dirty="0" smtClean="0">
                <a:solidFill>
                  <a:srgbClr val="1F497D"/>
                </a:solidFill>
              </a:rPr>
              <a:t>Date de Bascule AGENCE  </a:t>
            </a:r>
            <a:r>
              <a:rPr lang="fr-FR" sz="2800" dirty="0" smtClean="0">
                <a:solidFill>
                  <a:srgbClr val="1F497D"/>
                </a:solidFill>
              </a:rPr>
              <a:t>= </a:t>
            </a:r>
            <a:r>
              <a:rPr lang="fr-FR" sz="2000" dirty="0" smtClean="0">
                <a:solidFill>
                  <a:srgbClr val="1F497D"/>
                </a:solidFill>
              </a:rPr>
              <a:t>à fixer par chaque agence en fonction de sa maturité sur la mise en place des produits dans la limite de la Date de Bascule REGIONALE : </a:t>
            </a:r>
            <a:r>
              <a:rPr lang="fr-FR" sz="2400" b="1" dirty="0" smtClean="0">
                <a:solidFill>
                  <a:srgbClr val="1F497D"/>
                </a:solidFill>
              </a:rPr>
              <a:t>31/03/2018</a:t>
            </a:r>
          </a:p>
          <a:p>
            <a:endParaRPr lang="fr-FR" sz="2400" b="1" dirty="0">
              <a:solidFill>
                <a:srgbClr val="1F497D"/>
              </a:solidFill>
            </a:endParaRPr>
          </a:p>
          <a:p>
            <a:pPr algn="ctr"/>
            <a:endParaRPr lang="fr-FR" dirty="0" smtClean="0">
              <a:solidFill>
                <a:srgbClr val="1F497D"/>
              </a:solidFill>
            </a:endParaRPr>
          </a:p>
          <a:p>
            <a:pPr algn="ctr"/>
            <a:endParaRPr lang="fr-FR" dirty="0">
              <a:solidFill>
                <a:srgbClr val="1F497D"/>
              </a:solidFill>
            </a:endParaRPr>
          </a:p>
          <a:p>
            <a:pPr algn="ctr"/>
            <a:endParaRPr lang="fr-FR" dirty="0" smtClean="0">
              <a:solidFill>
                <a:srgbClr val="1F497D"/>
              </a:solidFill>
            </a:endParaRPr>
          </a:p>
          <a:p>
            <a:pPr algn="ctr"/>
            <a:endParaRPr lang="fr-FR" dirty="0">
              <a:solidFill>
                <a:srgbClr val="1F497D"/>
              </a:solidFill>
            </a:endParaRPr>
          </a:p>
          <a:p>
            <a:pPr algn="ctr"/>
            <a:r>
              <a:rPr lang="fr-FR" dirty="0" smtClean="0">
                <a:solidFill>
                  <a:prstClr val="white"/>
                </a:solidFill>
              </a:rPr>
              <a:t>L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Suivi des Formations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3962" y="1196752"/>
            <a:ext cx="8227640" cy="5289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 </a:t>
            </a:r>
            <a:endParaRPr lang="fr-FR" sz="2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4" y="1124744"/>
            <a:ext cx="8943756" cy="52531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" name="Rectangle 8"/>
          <p:cNvSpPr/>
          <p:nvPr/>
        </p:nvSpPr>
        <p:spPr>
          <a:xfrm>
            <a:off x="1605900" y="1988840"/>
            <a:ext cx="5148064" cy="4046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500 COLLABORATEURS FORMES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2216" y="5973211"/>
            <a:ext cx="5328592" cy="4046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7 REGIONS FORMEES AU 8/12/2017 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2400" dirty="0" smtClean="0"/>
              <a:t>Planning de commande des Dilumob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06082"/>
              </p:ext>
            </p:extLst>
          </p:nvPr>
        </p:nvGraphicFramePr>
        <p:xfrm>
          <a:off x="251521" y="1240444"/>
          <a:ext cx="8640960" cy="4801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286"/>
                <a:gridCol w="4466936"/>
                <a:gridCol w="1599491"/>
                <a:gridCol w="1842247"/>
              </a:tblGrid>
              <a:tr h="457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N</a:t>
                      </a:r>
                      <a:r>
                        <a:rPr lang="fr-FR" sz="1600" dirty="0" smtClean="0">
                          <a:effectLst/>
                        </a:rPr>
                        <a:t>°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Libellé étape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Semaine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Date proposée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Formation DR déploiement Innuscience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Semaine N 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Entre le 25 &amp; 26 janvier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Saisie des commandes de </a:t>
                      </a:r>
                      <a:r>
                        <a:rPr lang="fr-FR" sz="1600" dirty="0" smtClean="0">
                          <a:effectLst/>
                        </a:rPr>
                        <a:t>Dilumob agence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Semaine N+1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Entre le 29/01 et 02/02 </a:t>
                      </a:r>
                      <a:endParaRPr lang="fr-FR" sz="16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83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Validation Dates</a:t>
                      </a:r>
                      <a:r>
                        <a:rPr lang="fr-FR" sz="1600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de Tournée Paramétrage des Dilumob de Prodim dans les agences ONET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Semaine N+2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Du 29/01 au 02/02</a:t>
                      </a:r>
                      <a:endParaRPr lang="fr-FR" sz="16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1385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*Envoi </a:t>
                      </a:r>
                      <a:r>
                        <a:rPr lang="fr-FR" sz="1600" dirty="0">
                          <a:effectLst/>
                        </a:rPr>
                        <a:t>par Prodim des Dilumob dans les agences après réception commande </a:t>
                      </a:r>
                      <a:r>
                        <a:rPr lang="fr-FR" sz="1600" dirty="0" err="1">
                          <a:effectLst/>
                        </a:rPr>
                        <a:t>eproc</a:t>
                      </a:r>
                      <a:r>
                        <a:rPr lang="fr-FR" sz="1600" dirty="0">
                          <a:effectLst/>
                        </a:rPr>
                        <a:t> chez </a:t>
                      </a:r>
                      <a:r>
                        <a:rPr lang="fr-FR" sz="1600" dirty="0" smtClean="0">
                          <a:effectLst/>
                        </a:rPr>
                        <a:t>PRODIM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*</a:t>
                      </a:r>
                      <a:r>
                        <a:rPr lang="fr-FR" sz="1600" dirty="0" smtClean="0">
                          <a:effectLst/>
                        </a:rPr>
                        <a:t>Paramétrage et mise en service du Dilumob par le technicien PRODIM dans les agences : </a:t>
                      </a:r>
                      <a:r>
                        <a:rPr lang="fr-FR" sz="1200" dirty="0" smtClean="0">
                          <a:effectLst/>
                        </a:rPr>
                        <a:t>Présentation Dilumob, mise en place équipements bidons, branchement, formation à l’utilisation, question – réponses (durée 2 heures)</a:t>
                      </a:r>
                      <a:endParaRPr lang="fr-FR" sz="1200" dirty="0" smtClean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Semaine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N+2 à N+7 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Du 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01/02 au 28/02</a:t>
                      </a:r>
                    </a:p>
                  </a:txBody>
                  <a:tcPr marL="68580" marR="68580" marT="0" marB="0"/>
                </a:tc>
              </a:tr>
              <a:tr h="738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Installation et</a:t>
                      </a:r>
                      <a:r>
                        <a:rPr lang="fr-FR" sz="1600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Paramétrage des Dilumob site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Février à mars</a:t>
                      </a:r>
                      <a:endParaRPr lang="fr-FR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522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Date limite de Bascule de l’agence sur le périmètre Innuscience 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Semaine</a:t>
                      </a:r>
                      <a:r>
                        <a:rPr lang="fr-FR" sz="1600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N+12</a:t>
                      </a:r>
                      <a:endParaRPr lang="fr-FR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Fin Mars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3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8130" y="0"/>
            <a:ext cx="6400800" cy="936000"/>
          </a:xfrm>
        </p:spPr>
        <p:txBody>
          <a:bodyPr>
            <a:noAutofit/>
          </a:bodyPr>
          <a:lstStyle/>
          <a:p>
            <a:r>
              <a:rPr lang="fr-FR" sz="2400" dirty="0" smtClean="0"/>
              <a:t>Saisie des Commandes dans e-proc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9253" y="1268760"/>
            <a:ext cx="8467203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ATTENTION - Date limite de saisie des commandes de DILUMOB dans </a:t>
            </a:r>
            <a:r>
              <a:rPr lang="fr-FR" b="1" dirty="0" err="1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eproc</a:t>
            </a:r>
            <a:r>
              <a:rPr lang="fr-FR" b="1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 par les agences =  </a:t>
            </a:r>
            <a:r>
              <a:rPr lang="fr-FR" b="1" u="sng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02/02/2017</a:t>
            </a:r>
          </a:p>
          <a:p>
            <a:endParaRPr lang="fr-FR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r>
              <a:rPr lang="fr-FR" b="1" dirty="0" smtClean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1- Les 4 références de DILUMOB  = Dilumob agence avec et sans rideau/ Dilumob site avec et sans rideau </a:t>
            </a:r>
          </a:p>
          <a:p>
            <a:endParaRPr lang="fr-FR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b="1" dirty="0" smtClean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 smtClean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sz="2400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sz="2400" b="1" dirty="0" smtClean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sz="2400" b="1" dirty="0" smtClean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sz="2400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sz="2400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  <a:p>
            <a:endParaRPr lang="fr-FR" sz="2400" b="1" dirty="0">
              <a:solidFill>
                <a:srgbClr val="00387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4" y="2768612"/>
            <a:ext cx="7911876" cy="383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9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Saisie </a:t>
            </a:r>
            <a:r>
              <a:rPr lang="fr-FR" sz="2400" dirty="0"/>
              <a:t>des Commandes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Saisie des commandes dans </a:t>
            </a:r>
            <a:r>
              <a:rPr lang="fr-FR" sz="2400" dirty="0"/>
              <a:t>e-proc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124744"/>
            <a:ext cx="8712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Commande du Dilumob =</a:t>
            </a:r>
            <a:r>
              <a:rPr lang="fr-FR" sz="1600" b="1" dirty="0" smtClean="0"/>
              <a:t> </a:t>
            </a:r>
            <a:r>
              <a:rPr lang="fr-FR" sz="1600" dirty="0" smtClean="0"/>
              <a:t>Saisir la référence de Dilumob correspondant à votre commande votre agence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Commande des Produits Innuscience = </a:t>
            </a:r>
          </a:p>
          <a:p>
            <a:r>
              <a:rPr lang="fr-FR" b="1" dirty="0" smtClean="0"/>
              <a:t>	</a:t>
            </a:r>
            <a:r>
              <a:rPr lang="fr-FR" sz="1600" b="1" dirty="0" smtClean="0"/>
              <a:t>Attention = </a:t>
            </a:r>
            <a:r>
              <a:rPr lang="fr-FR" sz="1400" dirty="0" smtClean="0"/>
              <a:t>lors de la commande  du premier DILUMOB sur  une agence ou une antenne les 3 bidons de 25 L 	de Nu 	Bio Scrub, 	Nu  	</a:t>
            </a:r>
            <a:r>
              <a:rPr lang="fr-FR" sz="1400" dirty="0" err="1" smtClean="0"/>
              <a:t>Kleen</a:t>
            </a:r>
            <a:r>
              <a:rPr lang="fr-FR" sz="1400" dirty="0" smtClean="0"/>
              <a:t> </a:t>
            </a:r>
            <a:r>
              <a:rPr lang="fr-FR" sz="1400" dirty="0" err="1" smtClean="0"/>
              <a:t>Smell</a:t>
            </a:r>
            <a:r>
              <a:rPr lang="fr-FR" sz="1400" dirty="0" smtClean="0"/>
              <a:t> et 	Nu Action 3 sont </a:t>
            </a:r>
            <a:r>
              <a:rPr lang="fr-FR" sz="1400" b="1" dirty="0" smtClean="0">
                <a:solidFill>
                  <a:srgbClr val="00B050"/>
                </a:solidFill>
              </a:rPr>
              <a:t>OFFERTS</a:t>
            </a:r>
            <a:r>
              <a:rPr lang="fr-FR" sz="1400" dirty="0" smtClean="0"/>
              <a:t> !! (valeur 647,60 H.T)  </a:t>
            </a:r>
            <a:r>
              <a:rPr lang="fr-FR" sz="1400" dirty="0" smtClean="0">
                <a:sym typeface="Wingdings" panose="05000000000000000000" pitchFamily="2" charset="2"/>
              </a:rPr>
              <a:t> 	Utilisation pour une 	durée de 	3 à 4 	mois dans vos agences </a:t>
            </a:r>
            <a:r>
              <a:rPr lang="fr-FR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fr-FR" sz="1400" b="1" dirty="0" smtClean="0">
                <a:solidFill>
                  <a:srgbClr val="4F81BD"/>
                </a:solidFill>
                <a:sym typeface="Wingdings" panose="05000000000000000000" pitchFamily="2" charset="2"/>
              </a:rPr>
              <a:t>Ne pas saisir les 3 références produits de 	25 L Innuscience uniquement pour cette première commande, ils 	vous seront 	fournis automatiquement 	par PRODIM dans le cadre de cette première commande associée au 	Dilumob agence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ym typeface="Wingdings" panose="05000000000000000000" pitchFamily="2" charset="2"/>
              </a:rPr>
              <a:t>Commande des Bouteilles Doseurs </a:t>
            </a:r>
            <a:r>
              <a:rPr lang="fr-FR" b="1" dirty="0" err="1" smtClean="0">
                <a:sym typeface="Wingdings" panose="05000000000000000000" pitchFamily="2" charset="2"/>
              </a:rPr>
              <a:t>easy</a:t>
            </a:r>
            <a:r>
              <a:rPr lang="fr-FR" b="1" dirty="0" smtClean="0">
                <a:sym typeface="Wingdings" panose="05000000000000000000" pitchFamily="2" charset="2"/>
              </a:rPr>
              <a:t>-dose 1 L</a:t>
            </a:r>
            <a:endParaRPr lang="fr-FR" b="1" dirty="0">
              <a:sym typeface="Wingdings" panose="05000000000000000000" pitchFamily="2" charset="2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fr-FR" sz="1400" b="1" dirty="0">
                <a:solidFill>
                  <a:srgbClr val="4F81BD"/>
                </a:solidFill>
                <a:sym typeface="Wingdings" panose="05000000000000000000" pitchFamily="2" charset="2"/>
              </a:rPr>
              <a:t>Point de </a:t>
            </a:r>
            <a:r>
              <a:rPr lang="fr-FR" sz="1400" b="1" dirty="0" smtClean="0">
                <a:solidFill>
                  <a:srgbClr val="4F81BD"/>
                </a:solidFill>
                <a:sym typeface="Wingdings" panose="05000000000000000000" pitchFamily="2" charset="2"/>
              </a:rPr>
              <a:t>vigilance = </a:t>
            </a:r>
            <a:r>
              <a:rPr lang="fr-FR" sz="1400" dirty="0" smtClean="0">
                <a:sym typeface="Wingdings" panose="05000000000000000000" pitchFamily="2" charset="2"/>
              </a:rPr>
              <a:t>dotation initiale Dilumob agence = 300 bouteilles</a:t>
            </a:r>
          </a:p>
          <a:p>
            <a:r>
              <a:rPr lang="fr-FR" sz="1400" dirty="0" smtClean="0">
                <a:sym typeface="Wingdings" panose="05000000000000000000" pitchFamily="2" charset="2"/>
              </a:rPr>
              <a:t>	Calculez bien le nombre de bouteilles nécessaires à votre bon fonctionnement pour ne 	pas vous 	trouver 	en rupture 	!! Multiplier ce nombre par au moins deux  pour gérer le  remplissage du produit (règle du plein 	contre vide)  (ex = ONET Essonne : 	600 salariés – 1700 Bouteilles </a:t>
            </a:r>
            <a:r>
              <a:rPr lang="fr-FR" sz="1400" dirty="0" err="1" smtClean="0">
                <a:sym typeface="Wingdings" panose="05000000000000000000" pitchFamily="2" charset="2"/>
              </a:rPr>
              <a:t>easy</a:t>
            </a:r>
            <a:r>
              <a:rPr lang="fr-FR" sz="1400" dirty="0" smtClean="0">
                <a:sym typeface="Wingdings" panose="05000000000000000000" pitchFamily="2" charset="2"/>
              </a:rPr>
              <a:t> dose) -Idem pour le nombre 	d’étiquettes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ym typeface="Wingdings" panose="05000000000000000000" pitchFamily="2" charset="2"/>
              </a:rPr>
              <a:t>Commande des pulvérisateurs </a:t>
            </a:r>
          </a:p>
          <a:p>
            <a:r>
              <a:rPr lang="fr-FR" b="1" dirty="0">
                <a:sym typeface="Wingdings" panose="05000000000000000000" pitchFamily="2" charset="2"/>
              </a:rPr>
              <a:t>	</a:t>
            </a:r>
            <a:r>
              <a:rPr lang="fr-FR" sz="1400" b="1" dirty="0" smtClean="0">
                <a:solidFill>
                  <a:srgbClr val="4F81BD"/>
                </a:solidFill>
                <a:sym typeface="Wingdings" panose="05000000000000000000" pitchFamily="2" charset="2"/>
              </a:rPr>
              <a:t>Attente références PRODIM</a:t>
            </a:r>
          </a:p>
          <a:p>
            <a:r>
              <a:rPr lang="fr-FR" sz="1400" dirty="0">
                <a:sym typeface="Wingdings" panose="05000000000000000000" pitchFamily="2" charset="2"/>
              </a:rPr>
              <a:t>	</a:t>
            </a:r>
            <a:r>
              <a:rPr lang="fr-FR" sz="1400" b="1" dirty="0" smtClean="0">
                <a:solidFill>
                  <a:srgbClr val="4F81BD"/>
                </a:solidFill>
                <a:sym typeface="Wingdings" panose="05000000000000000000" pitchFamily="2" charset="2"/>
              </a:rPr>
              <a:t>Point de vigilance = </a:t>
            </a:r>
            <a:r>
              <a:rPr lang="fr-FR" sz="1400" dirty="0" smtClean="0">
                <a:sym typeface="Wingdings" panose="05000000000000000000" pitchFamily="2" charset="2"/>
              </a:rPr>
              <a:t>Conseils pensez aux codes des têtes de pulvérisateurs associées aux couleurs produits  </a:t>
            </a:r>
            <a:endParaRPr lang="fr-FR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ym typeface="Wingdings" panose="05000000000000000000" pitchFamily="2" charset="2"/>
              </a:rPr>
              <a:t> </a:t>
            </a:r>
            <a:r>
              <a:rPr lang="fr-FR" b="1" dirty="0" smtClean="0">
                <a:sym typeface="Wingdings" panose="05000000000000000000" pitchFamily="2" charset="2"/>
              </a:rPr>
              <a:t>Commande Dilumob = </a:t>
            </a:r>
            <a:r>
              <a:rPr lang="fr-FR" sz="1400" dirty="0" smtClean="0">
                <a:sym typeface="Wingdings" panose="05000000000000000000" pitchFamily="2" charset="2"/>
              </a:rPr>
              <a:t>Attention la commande de DILUMOB va être automatiquement intégrée dans la route logistique. Pour recevoir la commande à la date convenue dans le planning de déploiement, </a:t>
            </a:r>
            <a:r>
              <a:rPr lang="fr-FR" sz="1400" b="1" dirty="0" smtClean="0">
                <a:solidFill>
                  <a:srgbClr val="4F81BD"/>
                </a:solidFill>
                <a:sym typeface="Wingdings" panose="05000000000000000000" pitchFamily="2" charset="2"/>
              </a:rPr>
              <a:t>envoyer en même temps que votre commande un mail à l’attention de Patrick Di Raimondo, pour que la commande soit bien dissociée </a:t>
            </a:r>
          </a:p>
          <a:p>
            <a:endParaRPr lang="fr-FR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fr-FR" sz="1600" dirty="0" smtClean="0">
              <a:sym typeface="Wingdings" panose="05000000000000000000" pitchFamily="2" charset="2"/>
            </a:endParaRPr>
          </a:p>
          <a:p>
            <a:endParaRPr lang="fr-FR" sz="1600" dirty="0">
              <a:sym typeface="Wingdings" panose="05000000000000000000" pitchFamily="2" charset="2"/>
            </a:endParaRPr>
          </a:p>
          <a:p>
            <a:r>
              <a:rPr lang="fr-FR" sz="1600" dirty="0" smtClean="0"/>
              <a:t>	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569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Règle de Livraison des DILUMOBS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1196752"/>
            <a:ext cx="8496944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DILUMOB PRESENTS DANS LE FICHIER DES COMMANDES PREVISIONNELLES </a:t>
            </a:r>
          </a:p>
          <a:p>
            <a:endParaRPr lang="fr-F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	Livraison </a:t>
            </a:r>
            <a:r>
              <a:rPr lang="fr-FR" sz="2000" dirty="0" smtClean="0"/>
              <a:t>courant février pour les Dilumob agences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r>
              <a:rPr lang="fr-FR" sz="2000" b="1" dirty="0"/>
              <a:t>LES </a:t>
            </a:r>
            <a:r>
              <a:rPr lang="fr-FR" sz="2000" b="1" dirty="0" smtClean="0"/>
              <a:t>DILUMOB NON PRESENTS DANS </a:t>
            </a:r>
            <a:r>
              <a:rPr lang="fr-FR" sz="2000" b="1" dirty="0"/>
              <a:t>LE FICHIER DES COMMANDES </a:t>
            </a:r>
            <a:r>
              <a:rPr lang="fr-FR" sz="2000" b="1" dirty="0" smtClean="0"/>
              <a:t>PREVISIONNELLES = COMMANDES COMPLEMENTAIRES</a:t>
            </a:r>
          </a:p>
          <a:p>
            <a:endParaRPr lang="fr-FR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Délai de fabrication d’un DILUMOB = un </a:t>
            </a:r>
            <a:r>
              <a:rPr lang="fr-FR" sz="2000" dirty="0" smtClean="0"/>
              <a:t>mois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Délai de mise en place du DILUMOB = à partir du moment où le déploiement est terminé sur la région </a:t>
            </a:r>
            <a:r>
              <a:rPr lang="fr-FR" sz="2000" dirty="0" smtClean="0">
                <a:sym typeface="Wingdings" panose="05000000000000000000" pitchFamily="2" charset="2"/>
              </a:rPr>
              <a:t> donc à partir du 31 mars</a:t>
            </a:r>
            <a:endParaRPr lang="fr-FR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endParaRPr lang="fr-FR" sz="2000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6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3600" dirty="0" smtClean="0"/>
              <a:t>Préparation </a:t>
            </a:r>
            <a:r>
              <a:rPr lang="fr-FR" sz="3600" dirty="0"/>
              <a:t>Paramétrage du </a:t>
            </a:r>
            <a:r>
              <a:rPr lang="fr-FR" sz="3600" dirty="0" smtClean="0"/>
              <a:t>Dilumob</a:t>
            </a:r>
            <a:br>
              <a:rPr lang="fr-FR" sz="3600" dirty="0" smtClean="0"/>
            </a:b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196752"/>
            <a:ext cx="8668072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En parallèle de la saisie dans e-proc, appelez votre commercial PRODIM pour lui expliquer les spécificités de paramétrage attendues au niveau du Dilumob</a:t>
            </a:r>
          </a:p>
          <a:p>
            <a:endParaRPr lang="fr-FR" sz="2000" dirty="0" smtClean="0"/>
          </a:p>
          <a:p>
            <a:r>
              <a:rPr lang="fr-FR" dirty="0" smtClean="0"/>
              <a:t>1/ </a:t>
            </a:r>
            <a:r>
              <a:rPr lang="fr-FR" b="1" dirty="0" smtClean="0"/>
              <a:t>Quelle est votre débit de pression d’eau </a:t>
            </a:r>
            <a:r>
              <a:rPr lang="fr-FR" dirty="0" smtClean="0"/>
              <a:t>- si vous avez des problèmes de pression d’eau, signalez le de façon à ce que le technicien PRODIM vous fasse réglage adapté !</a:t>
            </a:r>
          </a:p>
          <a:p>
            <a:endParaRPr lang="fr-FR" dirty="0"/>
          </a:p>
          <a:p>
            <a:r>
              <a:rPr lang="fr-FR" dirty="0" smtClean="0"/>
              <a:t>2/ Savoir si vous souhaitez </a:t>
            </a:r>
            <a:r>
              <a:rPr lang="fr-FR" b="1" dirty="0" smtClean="0"/>
              <a:t>une arrivée d’eau à droite ou à gauche </a:t>
            </a:r>
            <a:r>
              <a:rPr lang="fr-FR" dirty="0" smtClean="0"/>
              <a:t>pour préparation à l’avance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 smtClean="0"/>
              <a:t>4/ Paramétrage du Dilumob</a:t>
            </a:r>
          </a:p>
          <a:p>
            <a:r>
              <a:rPr lang="fr-FR" dirty="0" smtClean="0"/>
              <a:t>	</a:t>
            </a:r>
            <a:endParaRPr lang="fr-FR" dirty="0"/>
          </a:p>
          <a:p>
            <a:r>
              <a:rPr lang="fr-FR" dirty="0" smtClean="0"/>
              <a:t>	</a:t>
            </a:r>
            <a:r>
              <a:rPr lang="fr-FR" b="1" dirty="0" smtClean="0"/>
              <a:t>DILUMOB SITE</a:t>
            </a:r>
          </a:p>
          <a:p>
            <a:r>
              <a:rPr lang="fr-FR" b="1" dirty="0"/>
              <a:t>	</a:t>
            </a:r>
            <a:r>
              <a:rPr lang="fr-FR" dirty="0" smtClean="0"/>
              <a:t>En fonction de la taille de votre site, précisez si le paramétrage en prêt à l’emploi vous 	convient ou bien si vous avez besoin d’une partie de pré-dilution à 20%</a:t>
            </a:r>
            <a:endParaRPr lang="fr-FR" dirty="0"/>
          </a:p>
          <a:p>
            <a:endParaRPr lang="fr-FR" sz="16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7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Réception des Dilumob dans votre agence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15616" y="1484784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Point important = </a:t>
            </a:r>
          </a:p>
          <a:p>
            <a:endParaRPr lang="fr-FR" sz="3200" dirty="0"/>
          </a:p>
          <a:p>
            <a:r>
              <a:rPr lang="fr-FR" sz="3200" dirty="0" smtClean="0"/>
              <a:t>Lors de la réception du Dilumob par le transporteur, pensez à le déballer et à faire des réserves au transporteur si vous avez le moindre doute</a:t>
            </a:r>
          </a:p>
          <a:p>
            <a:endParaRPr lang="fr-FR" sz="3200" dirty="0"/>
          </a:p>
          <a:p>
            <a:r>
              <a:rPr lang="fr-FR" sz="3200" dirty="0" smtClean="0"/>
              <a:t>Cela permet d’éviter des litiges éventuels</a:t>
            </a:r>
          </a:p>
          <a:p>
            <a:endParaRPr lang="fr-FR" sz="3200" dirty="0"/>
          </a:p>
          <a:p>
            <a:endParaRPr lang="fr-FR" sz="32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79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Installation et Paramétrage du Dilumob dans votre agence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8896" y="1340768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principe est le suivant :</a:t>
            </a:r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dirty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005525"/>
              </p:ext>
            </p:extLst>
          </p:nvPr>
        </p:nvGraphicFramePr>
        <p:xfrm>
          <a:off x="323528" y="1908258"/>
          <a:ext cx="8280921" cy="442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624737"/>
              </a:tblGrid>
              <a:tr h="611957">
                <a:tc>
                  <a:txBody>
                    <a:bodyPr/>
                    <a:lstStyle/>
                    <a:p>
                      <a:r>
                        <a:rPr lang="fr-FR" dirty="0" smtClean="0"/>
                        <a:t>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Actions</a:t>
                      </a:r>
                      <a:endParaRPr lang="fr-FR" dirty="0"/>
                    </a:p>
                  </a:txBody>
                  <a:tcPr/>
                </a:tc>
              </a:tr>
              <a:tr h="1056255">
                <a:tc rowSpan="3">
                  <a:txBody>
                    <a:bodyPr/>
                    <a:lstStyle/>
                    <a:p>
                      <a:r>
                        <a:rPr lang="fr-FR" dirty="0" smtClean="0"/>
                        <a:t>29/01 au 02/02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Prodim propose au DER un calendrier d’intervention optimisé  entre le 05/02 et le 28/02</a:t>
                      </a:r>
                      <a:r>
                        <a:rPr lang="fr-FR" baseline="30000" dirty="0" smtClean="0"/>
                        <a:t> </a:t>
                      </a:r>
                      <a:r>
                        <a:rPr lang="fr-FR" dirty="0" smtClean="0"/>
                        <a:t> en concertation préalable avec les agences </a:t>
                      </a:r>
                      <a:endParaRPr lang="fr-FR" dirty="0"/>
                    </a:p>
                  </a:txBody>
                  <a:tcPr/>
                </a:tc>
              </a:tr>
              <a:tr h="150893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Le DER valide à son  tour la faisabilité des dates en concertation avec les directeurs d’agence</a:t>
                      </a:r>
                    </a:p>
                    <a:p>
                      <a:endParaRPr lang="fr-F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Validation Conjointe entre le DER et PRODIM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 </a:t>
                      </a:r>
                      <a:r>
                        <a:rPr lang="fr-FR" dirty="0" smtClean="0">
                          <a:sym typeface="Wingdings" panose="05000000000000000000" pitchFamily="2" charset="2"/>
                        </a:rPr>
                        <a:t>Diffusion du calendrier</a:t>
                      </a:r>
                      <a:r>
                        <a:rPr lang="fr-FR" baseline="0" dirty="0" smtClean="0">
                          <a:sym typeface="Wingdings" panose="05000000000000000000" pitchFamily="2" charset="2"/>
                        </a:rPr>
                        <a:t> d’intervention à l’équipe projet </a:t>
                      </a:r>
                      <a:endParaRPr lang="fr-FR" dirty="0"/>
                    </a:p>
                  </a:txBody>
                  <a:tcPr/>
                </a:tc>
              </a:tr>
              <a:tr h="61195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Les DA bloquent leurs équipes sur les délais déterminés</a:t>
                      </a:r>
                      <a:endParaRPr lang="fr-FR" dirty="0"/>
                    </a:p>
                  </a:txBody>
                  <a:tcPr/>
                </a:tc>
              </a:tr>
              <a:tr h="611957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ATTENTION  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rgbClr val="FF0000"/>
                          </a:solidFill>
                        </a:rPr>
                        <a:t>LES EQUIPES ONET ET PRODIM DEVRONT ETRE DISPONIBLES SUR LES DATES BLOQUEES</a:t>
                      </a:r>
                      <a:endParaRPr lang="fr-FR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4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1008112"/>
          </a:xfrm>
        </p:spPr>
        <p:txBody>
          <a:bodyPr/>
          <a:lstStyle/>
          <a:p>
            <a:r>
              <a:rPr lang="fr-FR" dirty="0" smtClean="0"/>
              <a:t>Post Bascule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t>37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83568" y="1412776"/>
            <a:ext cx="8136904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871"/>
                </a:solidFill>
              </a:rPr>
              <a:t>Effectuer des points réguliers avec vos sites pour contrôler et adapter si besoin la dilution mise en place pour les chartes murales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871"/>
                </a:solidFill>
              </a:rPr>
              <a:t>	Fournir  à vos agents des </a:t>
            </a:r>
            <a:r>
              <a:rPr lang="fr-FR" sz="2000" dirty="0" smtClean="0">
                <a:solidFill>
                  <a:srgbClr val="003871"/>
                </a:solidFill>
              </a:rPr>
              <a:t>fiches </a:t>
            </a:r>
            <a:r>
              <a:rPr lang="fr-FR" sz="2000" dirty="0">
                <a:solidFill>
                  <a:srgbClr val="003871"/>
                </a:solidFill>
              </a:rPr>
              <a:t>de </a:t>
            </a:r>
            <a:r>
              <a:rPr lang="fr-FR" sz="2000" dirty="0" smtClean="0">
                <a:solidFill>
                  <a:srgbClr val="003871"/>
                </a:solidFill>
              </a:rPr>
              <a:t>suivi produits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3871"/>
              </a:solidFill>
            </a:endParaRP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3871"/>
                </a:solidFill>
              </a:rPr>
              <a:t>Points </a:t>
            </a:r>
            <a:r>
              <a:rPr lang="fr-FR" sz="2400" b="1" dirty="0">
                <a:solidFill>
                  <a:srgbClr val="003871"/>
                </a:solidFill>
              </a:rPr>
              <a:t>de vigilance =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3871"/>
                </a:solidFill>
              </a:rPr>
              <a:t>Aucune </a:t>
            </a:r>
            <a:r>
              <a:rPr lang="fr-FR" sz="2000" dirty="0">
                <a:solidFill>
                  <a:srgbClr val="003871"/>
                </a:solidFill>
              </a:rPr>
              <a:t>manipulation ne doit être faite sur le paramétrage du </a:t>
            </a:r>
            <a:r>
              <a:rPr lang="fr-FR" sz="2000" dirty="0" err="1">
                <a:solidFill>
                  <a:srgbClr val="003871"/>
                </a:solidFill>
              </a:rPr>
              <a:t>Dilumob</a:t>
            </a:r>
            <a:r>
              <a:rPr lang="fr-FR" sz="2000" dirty="0">
                <a:solidFill>
                  <a:srgbClr val="003871"/>
                </a:solidFill>
              </a:rPr>
              <a:t> par les agences  « On ne bricole pas avec le </a:t>
            </a:r>
            <a:r>
              <a:rPr lang="fr-FR" sz="2000" dirty="0" err="1">
                <a:solidFill>
                  <a:srgbClr val="003871"/>
                </a:solidFill>
              </a:rPr>
              <a:t>Dilumob</a:t>
            </a:r>
            <a:r>
              <a:rPr lang="fr-FR" sz="2000" dirty="0">
                <a:solidFill>
                  <a:srgbClr val="003871"/>
                </a:solidFill>
              </a:rPr>
              <a:t> »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3871"/>
                </a:solidFill>
              </a:rPr>
              <a:t>Afin de contrôler </a:t>
            </a:r>
            <a:r>
              <a:rPr lang="fr-FR" sz="2000" dirty="0" smtClean="0">
                <a:solidFill>
                  <a:srgbClr val="003871"/>
                </a:solidFill>
              </a:rPr>
              <a:t>la </a:t>
            </a:r>
            <a:r>
              <a:rPr lang="fr-FR" sz="2000" dirty="0">
                <a:solidFill>
                  <a:srgbClr val="003871"/>
                </a:solidFill>
              </a:rPr>
              <a:t>dilution, pensez à </a:t>
            </a:r>
            <a:r>
              <a:rPr lang="fr-FR" sz="2000" dirty="0" smtClean="0">
                <a:solidFill>
                  <a:srgbClr val="003871"/>
                </a:solidFill>
              </a:rPr>
              <a:t>définir avec votre contact PRODIM </a:t>
            </a:r>
            <a:r>
              <a:rPr lang="fr-FR" sz="2000" dirty="0">
                <a:solidFill>
                  <a:srgbClr val="003871"/>
                </a:solidFill>
              </a:rPr>
              <a:t>un contrôle </a:t>
            </a:r>
            <a:r>
              <a:rPr lang="fr-FR" sz="2000" dirty="0" smtClean="0">
                <a:solidFill>
                  <a:srgbClr val="003871"/>
                </a:solidFill>
              </a:rPr>
              <a:t>à </a:t>
            </a:r>
            <a:r>
              <a:rPr lang="fr-FR" sz="2000" dirty="0">
                <a:solidFill>
                  <a:srgbClr val="003871"/>
                </a:solidFill>
              </a:rPr>
              <a:t>une fréquence déterminée, en effet,  la maîtrise de la dilution est </a:t>
            </a:r>
            <a:r>
              <a:rPr lang="fr-FR" sz="2000" dirty="0" smtClean="0">
                <a:solidFill>
                  <a:srgbClr val="003871"/>
                </a:solidFill>
              </a:rPr>
              <a:t>le cœur du dispositif!  </a:t>
            </a:r>
            <a:endParaRPr lang="fr-FR" sz="2000" dirty="0">
              <a:solidFill>
                <a:srgbClr val="00387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3871"/>
                </a:solidFill>
              </a:rPr>
              <a:t>Si un </a:t>
            </a:r>
            <a:r>
              <a:rPr lang="fr-FR" sz="2000" dirty="0" err="1">
                <a:solidFill>
                  <a:srgbClr val="003871"/>
                </a:solidFill>
              </a:rPr>
              <a:t>dilumob</a:t>
            </a:r>
            <a:r>
              <a:rPr lang="fr-FR" sz="2000" dirty="0">
                <a:solidFill>
                  <a:srgbClr val="003871"/>
                </a:solidFill>
              </a:rPr>
              <a:t> change de site ou revient à l’agence, impérativement contacter PRODIM pour le déménagement et le </a:t>
            </a:r>
            <a:r>
              <a:rPr lang="fr-FR" sz="2000" dirty="0" smtClean="0">
                <a:solidFill>
                  <a:srgbClr val="003871"/>
                </a:solidFill>
              </a:rPr>
              <a:t>réglage (en effet chaque site a une pression d’eau différente pouvant impacter la dilution, d’où le </a:t>
            </a:r>
            <a:r>
              <a:rPr lang="fr-FR" sz="2000" dirty="0" err="1" smtClean="0">
                <a:solidFill>
                  <a:srgbClr val="003871"/>
                </a:solidFill>
              </a:rPr>
              <a:t>pré-réglage</a:t>
            </a:r>
            <a:r>
              <a:rPr lang="fr-FR" sz="2000" dirty="0" smtClean="0">
                <a:solidFill>
                  <a:srgbClr val="003871"/>
                </a:solidFill>
              </a:rPr>
              <a:t>).   </a:t>
            </a:r>
            <a:r>
              <a:rPr lang="fr-FR" sz="2000" dirty="0">
                <a:solidFill>
                  <a:srgbClr val="003871"/>
                </a:solidFill>
              </a:rPr>
              <a:t> </a:t>
            </a:r>
          </a:p>
          <a:p>
            <a:endParaRPr lang="fr-FR" sz="2400" dirty="0">
              <a:solidFill>
                <a:srgbClr val="003871"/>
              </a:solidFill>
            </a:endParaRPr>
          </a:p>
          <a:p>
            <a:endParaRPr lang="fr-FR" sz="2400" dirty="0"/>
          </a:p>
          <a:p>
            <a:r>
              <a:rPr lang="fr-FR" sz="2400" dirty="0" smtClean="0"/>
              <a:t>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38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1" y="1536403"/>
            <a:ext cx="8714685" cy="501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590800" y="0"/>
            <a:ext cx="6400800" cy="936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Conclusion :</a:t>
            </a:r>
          </a:p>
          <a:p>
            <a:pPr algn="ctr"/>
            <a:r>
              <a:rPr lang="fr-FR" dirty="0" smtClean="0"/>
              <a:t>Un Projet en PHASE avec notre Politique</a:t>
            </a:r>
          </a:p>
          <a:p>
            <a:pPr algn="ctr"/>
            <a:r>
              <a:rPr lang="fr-FR" dirty="0"/>
              <a:t>Développement Responsable</a:t>
            </a:r>
          </a:p>
        </p:txBody>
      </p:sp>
    </p:spTree>
    <p:extLst>
      <p:ext uri="{BB962C8B-B14F-4D97-AF65-F5344CB8AC3E}">
        <p14:creationId xmlns:p14="http://schemas.microsoft.com/office/powerpoint/2010/main" val="23428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5552" y="254596"/>
            <a:ext cx="7247943" cy="576064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rgbClr val="003871"/>
                </a:solidFill>
              </a:rPr>
              <a:t/>
            </a:r>
            <a:br>
              <a:rPr lang="fr-FR" sz="2800" b="1" dirty="0" smtClean="0">
                <a:solidFill>
                  <a:srgbClr val="003871"/>
                </a:solidFill>
              </a:rPr>
            </a:br>
            <a:r>
              <a:rPr lang="fr-FR" sz="2800" b="1" dirty="0" smtClean="0">
                <a:solidFill>
                  <a:srgbClr val="003871"/>
                </a:solidFill>
              </a:rPr>
              <a:t/>
            </a:r>
            <a:br>
              <a:rPr lang="fr-FR" sz="2800" b="1" dirty="0" smtClean="0">
                <a:solidFill>
                  <a:srgbClr val="003871"/>
                </a:solidFill>
              </a:rPr>
            </a:br>
            <a:r>
              <a:rPr lang="fr-FR" sz="2800" b="1" dirty="0" smtClean="0">
                <a:solidFill>
                  <a:srgbClr val="003871"/>
                </a:solidFill>
              </a:rPr>
              <a:t/>
            </a:r>
            <a:br>
              <a:rPr lang="fr-FR" sz="2800" b="1" dirty="0" smtClean="0">
                <a:solidFill>
                  <a:srgbClr val="003871"/>
                </a:solidFill>
              </a:rPr>
            </a:br>
            <a:r>
              <a:rPr lang="fr-FR" sz="2800" b="1" dirty="0" smtClean="0">
                <a:solidFill>
                  <a:srgbClr val="003871"/>
                </a:solidFill>
                <a:hlinkClick r:id="rId3" action="ppaction://hlinkfile"/>
              </a:rPr>
              <a:t/>
            </a:r>
            <a:br>
              <a:rPr lang="fr-FR" sz="2800" b="1" dirty="0" smtClean="0">
                <a:solidFill>
                  <a:srgbClr val="003871"/>
                </a:solidFill>
                <a:hlinkClick r:id="rId3" action="ppaction://hlinkfile"/>
              </a:rPr>
            </a:br>
            <a:r>
              <a:rPr lang="fr-FR" sz="2800" b="1" dirty="0" smtClean="0">
                <a:solidFill>
                  <a:srgbClr val="003871"/>
                </a:solidFill>
                <a:hlinkClick r:id="rId4" action="ppaction://hlinkfile"/>
              </a:rPr>
              <a:t>UN CONCEPT POUR ONET</a:t>
            </a:r>
            <a:r>
              <a:rPr lang="fr-FR" sz="2800" b="1" dirty="0" smtClean="0">
                <a:solidFill>
                  <a:srgbClr val="003871"/>
                </a:solidFill>
              </a:rPr>
              <a:t/>
            </a:r>
            <a:br>
              <a:rPr lang="fr-FR" sz="2800" b="1" dirty="0" smtClean="0">
                <a:solidFill>
                  <a:srgbClr val="003871"/>
                </a:solidFill>
              </a:rPr>
            </a:br>
            <a:r>
              <a:rPr lang="fr-FR" sz="3200" dirty="0">
                <a:solidFill>
                  <a:srgbClr val="003871"/>
                </a:solidFill>
              </a:rPr>
              <a:t/>
            </a:r>
            <a:br>
              <a:rPr lang="fr-FR" sz="3200" dirty="0">
                <a:solidFill>
                  <a:srgbClr val="003871"/>
                </a:solidFill>
              </a:rPr>
            </a:br>
            <a:endParaRPr lang="fr-FR" sz="6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61037" y="6302864"/>
            <a:ext cx="2133600" cy="365125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5412682" y="2103322"/>
            <a:ext cx="1665135" cy="825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4" tIns="41052" rIns="82104" bIns="41052" rtlCol="0" anchor="ctr"/>
          <a:lstStyle/>
          <a:p>
            <a:pPr algn="ctr"/>
            <a:endParaRPr lang="fr-FR" sz="1600" dirty="0">
              <a:solidFill>
                <a:srgbClr val="003871"/>
              </a:solidFill>
            </a:endParaRPr>
          </a:p>
        </p:txBody>
      </p:sp>
      <p:sp>
        <p:nvSpPr>
          <p:cNvPr id="29" name="Flèche vers le bas 28"/>
          <p:cNvSpPr/>
          <p:nvPr/>
        </p:nvSpPr>
        <p:spPr>
          <a:xfrm>
            <a:off x="3714007" y="2172994"/>
            <a:ext cx="271204" cy="262783"/>
          </a:xfrm>
          <a:prstGeom prst="downArrow">
            <a:avLst/>
          </a:prstGeom>
          <a:solidFill>
            <a:srgbClr val="003871"/>
          </a:solidFill>
          <a:ln>
            <a:solidFill>
              <a:srgbClr val="003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6948263" y="1227775"/>
            <a:ext cx="2046547" cy="5440214"/>
            <a:chOff x="6661037" y="1227775"/>
            <a:chExt cx="2338094" cy="5440214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6739964" y="1227775"/>
              <a:ext cx="2259167" cy="1225456"/>
            </a:xfrm>
            <a:prstGeom prst="roundRect">
              <a:avLst/>
            </a:prstGeom>
            <a:solidFill>
              <a:srgbClr val="3E4F58"/>
            </a:solidFill>
            <a:ln>
              <a:noFill/>
            </a:ln>
            <a:effectLst>
              <a:outerShdw blurRad="50800" dist="50800" dir="5400000" algn="ctr" rotWithShape="0">
                <a:srgbClr val="C7D1D7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BAISSE</a:t>
              </a:r>
            </a:p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COMMANDES</a:t>
              </a:r>
              <a:r>
                <a:rPr lang="fr-FR" sz="1200" b="1" dirty="0">
                  <a:solidFill>
                    <a:schemeClr val="bg1"/>
                  </a:solidFill>
                </a:rPr>
                <a:t>, </a:t>
              </a:r>
              <a:r>
                <a:rPr lang="fr-FR" sz="1200" b="1" dirty="0" smtClean="0">
                  <a:solidFill>
                    <a:schemeClr val="bg1"/>
                  </a:solidFill>
                </a:rPr>
                <a:t>LIVRAISONS TRANSPORTS, REFERENCES PRODUITS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à coins arrondis 50"/>
            <p:cNvSpPr/>
            <p:nvPr/>
          </p:nvSpPr>
          <p:spPr>
            <a:xfrm>
              <a:off x="6747364" y="2796233"/>
              <a:ext cx="2217124" cy="1066057"/>
            </a:xfrm>
            <a:prstGeom prst="roundRect">
              <a:avLst/>
            </a:prstGeom>
            <a:solidFill>
              <a:srgbClr val="3E4F58"/>
            </a:solidFill>
            <a:ln>
              <a:noFill/>
            </a:ln>
            <a:effectLst>
              <a:outerShdw blurRad="50800" dist="50800" dir="5400000" algn="ctr" rotWithShape="0">
                <a:srgbClr val="C7D1D7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DISPONIBILITE PRODUITS,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 MAITRISE DILUTION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6661037" y="4098007"/>
              <a:ext cx="2237632" cy="1066057"/>
            </a:xfrm>
            <a:prstGeom prst="roundRect">
              <a:avLst/>
            </a:prstGeom>
            <a:solidFill>
              <a:srgbClr val="3E4F58"/>
            </a:solidFill>
            <a:ln>
              <a:noFill/>
            </a:ln>
            <a:effectLst>
              <a:outerShdw blurRad="50800" dist="50800" dir="5400000" algn="ctr" rotWithShape="0">
                <a:srgbClr val="C7D1D7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EFFICACITE, SANTE, SIMPLICITE</a:t>
              </a:r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6661037" y="5601932"/>
              <a:ext cx="2303451" cy="1066057"/>
            </a:xfrm>
            <a:prstGeom prst="roundRect">
              <a:avLst/>
            </a:prstGeom>
            <a:solidFill>
              <a:srgbClr val="3E4F58"/>
            </a:solidFill>
            <a:ln>
              <a:noFill/>
            </a:ln>
            <a:effectLst>
              <a:outerShdw blurRad="50800" dist="50800" dir="5400000" algn="ctr" rotWithShape="0">
                <a:srgbClr val="C7D1D7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RESPECT ENVIRONNEMENT :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BAISSE DECHETS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BIODEGRADABILITE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75458" y="3862290"/>
            <a:ext cx="6700798" cy="2890939"/>
            <a:chOff x="-128659" y="3517455"/>
            <a:chExt cx="6493696" cy="3149351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-128659" y="3517455"/>
              <a:ext cx="1387392" cy="5805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rgbClr val="003871"/>
                  </a:solidFill>
                </a:rPr>
                <a:t>SITES</a:t>
              </a:r>
              <a:endParaRPr lang="fr-FR" sz="2400" dirty="0">
                <a:solidFill>
                  <a:srgbClr val="003871"/>
                </a:solidFill>
              </a:endParaRPr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3544010" y="3633895"/>
              <a:ext cx="1864291" cy="4320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rgbClr val="002060"/>
                  </a:solidFill>
                </a:rPr>
                <a:t>PETITS SITES</a:t>
              </a:r>
              <a:endParaRPr lang="fr-FR" sz="2400" dirty="0">
                <a:solidFill>
                  <a:srgbClr val="002060"/>
                </a:solidFill>
              </a:endParaRP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696047" y="3917575"/>
              <a:ext cx="5131939" cy="2749231"/>
              <a:chOff x="56380" y="3485689"/>
              <a:chExt cx="5955780" cy="3393165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2919784" y="3538387"/>
                <a:ext cx="3092376" cy="1304344"/>
                <a:chOff x="4056810" y="4064070"/>
                <a:chExt cx="1420110" cy="1382502"/>
              </a:xfrm>
            </p:grpSpPr>
            <p:sp>
              <p:nvSpPr>
                <p:cNvPr id="18" name="Rectangle à coins arrondis 17"/>
                <p:cNvSpPr/>
                <p:nvPr/>
              </p:nvSpPr>
              <p:spPr>
                <a:xfrm>
                  <a:off x="4118239" y="4064070"/>
                  <a:ext cx="1358681" cy="1225903"/>
                </a:xfrm>
                <a:prstGeom prst="roundRect">
                  <a:avLst/>
                </a:prstGeom>
                <a:solidFill>
                  <a:srgbClr val="DDDDDD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Rectangle 18"/>
                <p:cNvSpPr/>
                <p:nvPr/>
              </p:nvSpPr>
              <p:spPr>
                <a:xfrm>
                  <a:off x="4056810" y="4064070"/>
                  <a:ext cx="1420110" cy="1382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b="1" kern="1200" cap="small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LIVRAISON  SITES 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kern="1200" cap="small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PRODUITS PRE-D</a:t>
                  </a:r>
                  <a:r>
                    <a:rPr lang="fr-FR" sz="1400" cap="small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ILUES 1L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cap="small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ou REMPLISSAGE bidon 1L</a:t>
                  </a:r>
                </a:p>
              </p:txBody>
            </p:sp>
          </p:grpSp>
          <p:sp>
            <p:nvSpPr>
              <p:cNvPr id="27" name="Rectangle à coins arrondis 26"/>
              <p:cNvSpPr/>
              <p:nvPr/>
            </p:nvSpPr>
            <p:spPr>
              <a:xfrm>
                <a:off x="1907593" y="5112276"/>
                <a:ext cx="3332034" cy="852083"/>
              </a:xfrm>
              <a:prstGeom prst="roundRect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/>
                  <a:t> </a:t>
                </a:r>
                <a:r>
                  <a:rPr lang="fr-FR" sz="1600" b="1" cap="small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Remplissage des bidons </a:t>
                </a:r>
                <a:r>
                  <a:rPr lang="fr-FR" sz="1600" b="1" cap="small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vides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cap="small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1L </a:t>
                </a:r>
                <a:endParaRPr lang="fr-FR" sz="1600" cap="small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fr-FR" dirty="0"/>
              </a:p>
            </p:txBody>
          </p:sp>
          <p:sp>
            <p:nvSpPr>
              <p:cNvPr id="55" name="Rectangle à coins arrondis 54"/>
              <p:cNvSpPr/>
              <p:nvPr/>
            </p:nvSpPr>
            <p:spPr>
              <a:xfrm>
                <a:off x="1741749" y="6275034"/>
                <a:ext cx="3249868" cy="603820"/>
              </a:xfrm>
              <a:prstGeom prst="roundRect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cap="small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Utilisation Produits </a:t>
                </a:r>
                <a:r>
                  <a:rPr lang="fr-FR" sz="1600" cap="small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Site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/>
              </a:p>
            </p:txBody>
          </p:sp>
          <p:sp>
            <p:nvSpPr>
              <p:cNvPr id="57" name="Flèche vers le bas 56"/>
              <p:cNvSpPr/>
              <p:nvPr/>
            </p:nvSpPr>
            <p:spPr>
              <a:xfrm>
                <a:off x="3231465" y="5957440"/>
                <a:ext cx="178890" cy="381282"/>
              </a:xfrm>
              <a:prstGeom prst="downArrow">
                <a:avLst/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Flèche courbée vers la gauche 40"/>
              <p:cNvSpPr/>
              <p:nvPr/>
            </p:nvSpPr>
            <p:spPr>
              <a:xfrm rot="10800000">
                <a:off x="1456549" y="5381164"/>
                <a:ext cx="374827" cy="1152555"/>
              </a:xfrm>
              <a:prstGeom prst="curvedLeftArrow">
                <a:avLst>
                  <a:gd name="adj1" fmla="val 25000"/>
                  <a:gd name="adj2" fmla="val 50000"/>
                  <a:gd name="adj3" fmla="val 45159"/>
                </a:avLst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3" name="Groupe 42"/>
              <p:cNvGrpSpPr/>
              <p:nvPr/>
            </p:nvGrpSpPr>
            <p:grpSpPr>
              <a:xfrm>
                <a:off x="56380" y="3485689"/>
                <a:ext cx="2947576" cy="1366718"/>
                <a:chOff x="5710157" y="1934466"/>
                <a:chExt cx="1832131" cy="1444380"/>
              </a:xfrm>
            </p:grpSpPr>
            <p:sp>
              <p:nvSpPr>
                <p:cNvPr id="44" name="Rectangle à coins arrondis 43"/>
                <p:cNvSpPr/>
                <p:nvPr/>
              </p:nvSpPr>
              <p:spPr>
                <a:xfrm>
                  <a:off x="5871038" y="1979938"/>
                  <a:ext cx="1671250" cy="1398908"/>
                </a:xfrm>
                <a:prstGeom prst="roundRect">
                  <a:avLst/>
                </a:prstGeom>
                <a:solidFill>
                  <a:srgbClr val="DDDDDD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fr-FR" sz="1600" dirty="0" smtClean="0">
                      <a:latin typeface="+mj-lt"/>
                    </a:rPr>
                    <a:t> </a:t>
                  </a:r>
                  <a:r>
                    <a:rPr lang="fr-FR" sz="1400" dirty="0" smtClean="0">
                      <a:solidFill>
                        <a:srgbClr val="C00000"/>
                      </a:solidFill>
                      <a:latin typeface="+mj-lt"/>
                    </a:rPr>
                    <a:t>Installation Centrale DILUMOB (bidons de 5L)</a:t>
                  </a:r>
                </a:p>
                <a:p>
                  <a:pPr algn="ctr"/>
                  <a:r>
                    <a:rPr lang="fr-FR" sz="1600" b="1" dirty="0" smtClean="0">
                      <a:solidFill>
                        <a:schemeClr val="tx1"/>
                      </a:solidFill>
                      <a:latin typeface="+mj-lt"/>
                    </a:rPr>
                    <a:t>DILUTION SITES</a:t>
                  </a:r>
                </a:p>
                <a:p>
                  <a:pPr algn="ctr"/>
                  <a:endParaRPr lang="fr-FR" sz="1400" dirty="0" smtClean="0">
                    <a:solidFill>
                      <a:schemeClr val="tx1"/>
                    </a:solidFill>
                    <a:latin typeface="+mj-lt"/>
                  </a:endParaRPr>
                </a:p>
                <a:p>
                  <a:endParaRPr lang="fr-FR" sz="1600" dirty="0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710157" y="1934466"/>
                  <a:ext cx="1150662" cy="84105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r-FR" sz="1600" kern="1200" cap="small" dirty="0"/>
                </a:p>
              </p:txBody>
            </p:sp>
          </p:grpSp>
          <p:sp>
            <p:nvSpPr>
              <p:cNvPr id="49" name="Flèche vers le bas 48"/>
              <p:cNvSpPr/>
              <p:nvPr/>
            </p:nvSpPr>
            <p:spPr>
              <a:xfrm>
                <a:off x="3984348" y="4742148"/>
                <a:ext cx="238920" cy="370128"/>
              </a:xfrm>
              <a:prstGeom prst="downArrow">
                <a:avLst/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Flèche vers le bas 38"/>
              <p:cNvSpPr/>
              <p:nvPr/>
            </p:nvSpPr>
            <p:spPr>
              <a:xfrm>
                <a:off x="2305373" y="4865550"/>
                <a:ext cx="232389" cy="246726"/>
              </a:xfrm>
              <a:prstGeom prst="downArrow">
                <a:avLst/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7889" y="3517455"/>
              <a:ext cx="6357148" cy="312543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1167719" y="3542555"/>
              <a:ext cx="2178286" cy="5805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rgbClr val="003871"/>
                  </a:solidFill>
                </a:rPr>
                <a:t>GROS SITES</a:t>
              </a:r>
              <a:endParaRPr lang="fr-FR" sz="2400" dirty="0">
                <a:solidFill>
                  <a:srgbClr val="003871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27553" y="1278235"/>
            <a:ext cx="7149280" cy="2639125"/>
            <a:chOff x="191380" y="1278235"/>
            <a:chExt cx="6687218" cy="2639125"/>
          </a:xfrm>
        </p:grpSpPr>
        <p:sp>
          <p:nvSpPr>
            <p:cNvPr id="12" name="Rectangle 11"/>
            <p:cNvSpPr/>
            <p:nvPr/>
          </p:nvSpPr>
          <p:spPr>
            <a:xfrm>
              <a:off x="308269" y="2304385"/>
              <a:ext cx="6135940" cy="139560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202368" y="1345158"/>
              <a:ext cx="6676230" cy="2572202"/>
              <a:chOff x="202368" y="1345158"/>
              <a:chExt cx="6676230" cy="2572202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1893220" y="1345158"/>
                <a:ext cx="3729576" cy="758163"/>
                <a:chOff x="3751281" y="-645720"/>
                <a:chExt cx="2461525" cy="929785"/>
              </a:xfrm>
            </p:grpSpPr>
            <p:sp>
              <p:nvSpPr>
                <p:cNvPr id="9" name="Rectangle à coins arrondis 8"/>
                <p:cNvSpPr/>
                <p:nvPr/>
              </p:nvSpPr>
              <p:spPr>
                <a:xfrm>
                  <a:off x="3839671" y="-645720"/>
                  <a:ext cx="2373135" cy="929785"/>
                </a:xfrm>
                <a:prstGeom prst="roundRect">
                  <a:avLst/>
                </a:prstGeom>
                <a:solidFill>
                  <a:srgbClr val="DDDDDD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" name="Rectangle 9"/>
                <p:cNvSpPr/>
                <p:nvPr/>
              </p:nvSpPr>
              <p:spPr>
                <a:xfrm>
                  <a:off x="3751281" y="-603591"/>
                  <a:ext cx="2461523" cy="88765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b="1" kern="1200" cap="small" dirty="0" smtClean="0">
                      <a:solidFill>
                        <a:schemeClr val="tx1"/>
                      </a:solidFill>
                      <a:latin typeface="+mj-lt"/>
                    </a:rPr>
                    <a:t>LIVRAISON 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b="1" kern="1200" cap="small" dirty="0" smtClean="0">
                      <a:solidFill>
                        <a:schemeClr val="tx1"/>
                      </a:solidFill>
                      <a:latin typeface="+mj-lt"/>
                    </a:rPr>
                    <a:t>Produits CONCENTRES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b="1" kern="1200" cap="small" dirty="0" smtClean="0">
                      <a:solidFill>
                        <a:schemeClr val="tx1"/>
                      </a:solidFill>
                      <a:latin typeface="+mj-lt"/>
                    </a:rPr>
                    <a:t> </a:t>
                  </a:r>
                  <a:r>
                    <a:rPr lang="fr-FR" sz="1400" cap="small" dirty="0" smtClean="0">
                      <a:solidFill>
                        <a:schemeClr val="tx1"/>
                      </a:solidFill>
                      <a:latin typeface="+mj-lt"/>
                    </a:rPr>
                    <a:t>25L , 5L</a:t>
                  </a:r>
                  <a:endParaRPr lang="fr-FR" sz="1400" kern="1200" cap="small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4" name="Groupe 13"/>
              <p:cNvGrpSpPr/>
              <p:nvPr/>
            </p:nvGrpSpPr>
            <p:grpSpPr>
              <a:xfrm>
                <a:off x="3070731" y="2380216"/>
                <a:ext cx="3807867" cy="1537144"/>
                <a:chOff x="5747057" y="618021"/>
                <a:chExt cx="2279239" cy="2120482"/>
              </a:xfrm>
            </p:grpSpPr>
            <p:sp>
              <p:nvSpPr>
                <p:cNvPr id="15" name="Rectangle à coins arrondis 14"/>
                <p:cNvSpPr/>
                <p:nvPr/>
              </p:nvSpPr>
              <p:spPr>
                <a:xfrm>
                  <a:off x="5756646" y="711854"/>
                  <a:ext cx="2009641" cy="1333680"/>
                </a:xfrm>
                <a:prstGeom prst="roundRect">
                  <a:avLst/>
                </a:prstGeom>
                <a:solidFill>
                  <a:srgbClr val="DDDDDD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Rectangle 15"/>
                <p:cNvSpPr/>
                <p:nvPr/>
              </p:nvSpPr>
              <p:spPr>
                <a:xfrm>
                  <a:off x="5747057" y="618021"/>
                  <a:ext cx="2279239" cy="212048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200" dirty="0" smtClean="0"/>
                    <a:t> </a:t>
                  </a:r>
                  <a:r>
                    <a:rPr lang="fr-FR" sz="1400" dirty="0">
                      <a:solidFill>
                        <a:srgbClr val="C00000"/>
                      </a:solidFill>
                      <a:latin typeface="+mj-lt"/>
                    </a:rPr>
                    <a:t>Installation </a:t>
                  </a:r>
                  <a:r>
                    <a:rPr lang="fr-FR" sz="1400" dirty="0" smtClean="0">
                      <a:solidFill>
                        <a:srgbClr val="C00000"/>
                      </a:solidFill>
                      <a:latin typeface="+mj-lt"/>
                    </a:rPr>
                    <a:t>Centrale DILUMOB (bidons 25 L)</a:t>
                  </a:r>
                  <a:endParaRPr lang="fr-FR" sz="1400" dirty="0">
                    <a:solidFill>
                      <a:srgbClr val="C00000"/>
                    </a:solidFill>
                    <a:latin typeface="+mj-lt"/>
                  </a:endParaRPr>
                </a:p>
                <a:p>
                  <a:pPr lvl="0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b="1" cap="small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lt"/>
                    </a:rPr>
                    <a:t>DILUTION  AGENCE à 20% en bidons de 1l 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r-FR" sz="1600" kern="1200" cap="small" dirty="0" smtClean="0"/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r-FR" sz="1600" kern="1200" cap="small" dirty="0"/>
                </a:p>
              </p:txBody>
            </p:sp>
          </p:grpSp>
          <p:sp>
            <p:nvSpPr>
              <p:cNvPr id="30" name="Flèche vers le bas 29"/>
              <p:cNvSpPr/>
              <p:nvPr/>
            </p:nvSpPr>
            <p:spPr>
              <a:xfrm>
                <a:off x="4288018" y="3419193"/>
                <a:ext cx="232389" cy="475175"/>
              </a:xfrm>
              <a:prstGeom prst="downArrow">
                <a:avLst/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Flèche vers le bas 47"/>
              <p:cNvSpPr/>
              <p:nvPr/>
            </p:nvSpPr>
            <p:spPr>
              <a:xfrm>
                <a:off x="2260458" y="2103321"/>
                <a:ext cx="387399" cy="1779528"/>
              </a:xfrm>
              <a:prstGeom prst="downArrow">
                <a:avLst/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Rectangle à coins arrondis 45"/>
              <p:cNvSpPr/>
              <p:nvPr/>
            </p:nvSpPr>
            <p:spPr>
              <a:xfrm>
                <a:off x="202368" y="2303630"/>
                <a:ext cx="1387392" cy="58055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 smtClean="0">
                    <a:solidFill>
                      <a:srgbClr val="003871"/>
                    </a:solidFill>
                  </a:rPr>
                  <a:t>AGENCE</a:t>
                </a:r>
                <a:endParaRPr lang="fr-FR" sz="2400" dirty="0">
                  <a:solidFill>
                    <a:srgbClr val="003871"/>
                  </a:solidFill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308269" y="1278235"/>
              <a:ext cx="6135939" cy="89475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191380" y="1281728"/>
              <a:ext cx="1387392" cy="5805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rgbClr val="003871"/>
                  </a:solidFill>
                </a:rPr>
                <a:t>PRODIM</a:t>
              </a:r>
              <a:endParaRPr lang="fr-FR" sz="2400" dirty="0">
                <a:solidFill>
                  <a:srgbClr val="0038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4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5480" y="116632"/>
            <a:ext cx="7056120" cy="936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 projet porté par la Direction</a:t>
            </a:r>
            <a:br>
              <a:rPr lang="fr-FR" dirty="0" smtClean="0"/>
            </a:br>
            <a:r>
              <a:rPr lang="fr-FR" dirty="0" smtClean="0"/>
              <a:t>Notre Objectif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562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Déployer les Produits éco-labellisés et Biotechnologiques sur l’ensemble des agences ONET pour la fin de l’année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1 Indicateur mensuel de suivi =</a:t>
            </a:r>
            <a:endParaRPr lang="fr-FR" sz="2000" dirty="0"/>
          </a:p>
          <a:p>
            <a:pPr marL="457200" lvl="1" indent="0">
              <a:buNone/>
            </a:pPr>
            <a:r>
              <a:rPr lang="fr-FR" dirty="0" smtClean="0">
                <a:solidFill>
                  <a:srgbClr val="003871"/>
                </a:solidFill>
              </a:rPr>
              <a:t>CA </a:t>
            </a:r>
            <a:r>
              <a:rPr lang="fr-FR" dirty="0">
                <a:solidFill>
                  <a:srgbClr val="003871"/>
                </a:solidFill>
              </a:rPr>
              <a:t>(Innuscience + Ecolabel)/CA Globalité des produits de nettoyage commandés </a:t>
            </a:r>
            <a:endParaRPr lang="fr-FR" sz="1600" b="1" dirty="0" smtClean="0">
              <a:solidFill>
                <a:srgbClr val="003871"/>
              </a:solidFill>
            </a:endParaRPr>
          </a:p>
          <a:p>
            <a:pPr marL="457200" lvl="1" indent="0">
              <a:buNone/>
            </a:pPr>
            <a:r>
              <a:rPr lang="fr-FR" sz="2000" b="1" dirty="0" smtClean="0">
                <a:solidFill>
                  <a:srgbClr val="003871"/>
                </a:solidFill>
              </a:rPr>
              <a:t>Objectif </a:t>
            </a:r>
            <a:r>
              <a:rPr lang="fr-FR" sz="2000" b="1" dirty="0">
                <a:solidFill>
                  <a:srgbClr val="003871"/>
                </a:solidFill>
              </a:rPr>
              <a:t>fin 2017 en CA = 50</a:t>
            </a:r>
            <a:r>
              <a:rPr lang="fr-FR" sz="2000" b="1" dirty="0" smtClean="0">
                <a:solidFill>
                  <a:srgbClr val="003871"/>
                </a:solidFill>
              </a:rPr>
              <a:t>%</a:t>
            </a:r>
          </a:p>
          <a:p>
            <a:pPr marL="457200" lvl="1" indent="0">
              <a:buNone/>
            </a:pPr>
            <a:r>
              <a:rPr lang="fr-FR" sz="2000" b="1" dirty="0" smtClean="0">
                <a:solidFill>
                  <a:srgbClr val="003871"/>
                </a:solidFill>
              </a:rPr>
              <a:t> </a:t>
            </a:r>
            <a:endParaRPr lang="fr-FR" sz="2000" b="1" dirty="0">
              <a:solidFill>
                <a:srgbClr val="00387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588404568"/>
              </p:ext>
            </p:extLst>
          </p:nvPr>
        </p:nvGraphicFramePr>
        <p:xfrm>
          <a:off x="152400" y="3356992"/>
          <a:ext cx="3195464" cy="217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877676440"/>
              </p:ext>
            </p:extLst>
          </p:nvPr>
        </p:nvGraphicFramePr>
        <p:xfrm>
          <a:off x="3203848" y="3356992"/>
          <a:ext cx="3081479" cy="2245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6464226" y="3789040"/>
            <a:ext cx="1832069" cy="1347133"/>
            <a:chOff x="7159531" y="3195347"/>
            <a:chExt cx="1832069" cy="1347133"/>
          </a:xfrm>
        </p:grpSpPr>
        <p:sp>
          <p:nvSpPr>
            <p:cNvPr id="4" name="Rectangle 3"/>
            <p:cNvSpPr/>
            <p:nvPr/>
          </p:nvSpPr>
          <p:spPr>
            <a:xfrm rot="10800000" flipV="1">
              <a:off x="7452320" y="3195347"/>
              <a:ext cx="1539280" cy="116975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</a:rPr>
                <a:t>Chimie classique</a:t>
              </a:r>
            </a:p>
            <a:p>
              <a:pPr algn="ctr"/>
              <a:endParaRPr lang="fr-FR" sz="1200" dirty="0">
                <a:solidFill>
                  <a:schemeClr val="tx1"/>
                </a:solidFill>
              </a:endParaRPr>
            </a:p>
            <a:p>
              <a:pPr algn="ctr"/>
              <a:endParaRPr lang="fr-FR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1200" dirty="0" smtClean="0">
                  <a:solidFill>
                    <a:schemeClr val="tx1"/>
                  </a:solidFill>
                </a:rPr>
                <a:t>Produits écologiques + Biotechnologiques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pic>
          <p:nvPicPr>
            <p:cNvPr id="9" name="chart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9531" y="3237718"/>
              <a:ext cx="295238" cy="1304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7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 DE DEPLOIEMENT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3" y="1628800"/>
            <a:ext cx="8669975" cy="44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0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5627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900" b="1" dirty="0">
                <a:solidFill>
                  <a:srgbClr val="003871"/>
                </a:solidFill>
              </a:rPr>
              <a:t>Se démarquer de la concurrence via</a:t>
            </a:r>
            <a:br>
              <a:rPr lang="fr-FR" sz="2900" b="1" dirty="0">
                <a:solidFill>
                  <a:srgbClr val="003871"/>
                </a:solidFill>
              </a:rPr>
            </a:br>
            <a:r>
              <a:rPr lang="fr-FR" sz="2900" b="1" dirty="0" smtClean="0">
                <a:solidFill>
                  <a:srgbClr val="003871"/>
                </a:solidFill>
              </a:rPr>
              <a:t>la Biotechnologie</a:t>
            </a:r>
            <a:endParaRPr lang="fr-FR" sz="2900" b="1" dirty="0">
              <a:solidFill>
                <a:srgbClr val="00387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89937" y="6343781"/>
            <a:ext cx="2133600" cy="365125"/>
          </a:xfrm>
        </p:spPr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45344" y="1732490"/>
            <a:ext cx="7371111" cy="3568718"/>
            <a:chOff x="59718" y="1098542"/>
            <a:chExt cx="8976778" cy="5102362"/>
          </a:xfrm>
        </p:grpSpPr>
        <p:sp>
          <p:nvSpPr>
            <p:cNvPr id="6" name="Rectangle 5"/>
            <p:cNvSpPr/>
            <p:nvPr/>
          </p:nvSpPr>
          <p:spPr>
            <a:xfrm>
              <a:off x="59718" y="1137085"/>
              <a:ext cx="2115064" cy="50367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i="1" dirty="0" smtClean="0">
                  <a:solidFill>
                    <a:srgbClr val="C00418"/>
                  </a:solidFill>
                </a:rPr>
                <a:t>SAMSIC</a:t>
              </a:r>
              <a:endParaRPr lang="fr-FR" sz="2800" b="1" i="1" dirty="0">
                <a:solidFill>
                  <a:srgbClr val="C00418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91003" y="1125496"/>
              <a:ext cx="4388240" cy="5101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i="1" dirty="0" smtClean="0">
                  <a:solidFill>
                    <a:srgbClr val="C00000"/>
                  </a:solidFill>
                </a:rPr>
                <a:t>ISS</a:t>
              </a:r>
              <a:endParaRPr lang="fr-FR" sz="28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17228" y="1738607"/>
              <a:ext cx="2119268" cy="29900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 smtClean="0">
                  <a:solidFill>
                    <a:srgbClr val="002060"/>
                  </a:solidFill>
                </a:rPr>
                <a:t>Part des produits possédant un écolabel  : 46%</a:t>
              </a:r>
            </a:p>
            <a:p>
              <a:endParaRPr lang="fr-FR" sz="1600" dirty="0" smtClean="0">
                <a:solidFill>
                  <a:srgbClr val="002060"/>
                </a:solidFill>
              </a:endParaRPr>
            </a:p>
            <a:p>
              <a:r>
                <a:rPr lang="fr-FR" sz="1600" dirty="0" smtClean="0">
                  <a:solidFill>
                    <a:srgbClr val="002060"/>
                  </a:solidFill>
                </a:rPr>
                <a:t>Passage de 31% à 46% en 3 ans</a:t>
              </a:r>
              <a:endParaRPr lang="fr-FR" sz="1600" dirty="0">
                <a:solidFill>
                  <a:srgbClr val="002060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567" y="1703574"/>
              <a:ext cx="2060000" cy="302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 flipH="1">
              <a:off x="3438628" y="1098542"/>
              <a:ext cx="3478598" cy="58596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i="1" dirty="0" smtClean="0">
                  <a:solidFill>
                    <a:srgbClr val="C00000"/>
                  </a:solidFill>
                </a:rPr>
                <a:t>GSF</a:t>
              </a:r>
              <a:endParaRPr lang="fr-FR" sz="2800" b="1" i="1" dirty="0">
                <a:solidFill>
                  <a:srgbClr val="C00000"/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674" y="1696017"/>
              <a:ext cx="2308191" cy="3032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35" y="1738607"/>
              <a:ext cx="1918229" cy="271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339752" y="4867475"/>
              <a:ext cx="2657843" cy="51658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i="1" dirty="0" smtClean="0">
                  <a:solidFill>
                    <a:srgbClr val="C00000"/>
                  </a:solidFill>
                </a:rPr>
                <a:t>ATALIAN</a:t>
              </a:r>
              <a:endParaRPr lang="fr-FR" sz="28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11760" y="5384056"/>
              <a:ext cx="2695012" cy="81218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 smtClean="0">
                  <a:solidFill>
                    <a:srgbClr val="002060"/>
                  </a:solidFill>
                </a:rPr>
                <a:t>Pas de données chiffrées</a:t>
              </a:r>
              <a:endParaRPr lang="fr-FR" sz="1600" dirty="0">
                <a:solidFill>
                  <a:srgbClr val="00206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69720" y="4867475"/>
              <a:ext cx="3038552" cy="51658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i="1" dirty="0" smtClean="0">
                  <a:solidFill>
                    <a:srgbClr val="C00000"/>
                  </a:solidFill>
                </a:rPr>
                <a:t>DERICHEBOURG</a:t>
              </a:r>
              <a:endParaRPr lang="fr-FR" sz="24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13261" y="5388723"/>
              <a:ext cx="2695012" cy="81218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 smtClean="0">
                  <a:solidFill>
                    <a:srgbClr val="002060"/>
                  </a:solidFill>
                </a:rPr>
                <a:t>Pas de données chiffrées</a:t>
              </a:r>
              <a:endParaRPr lang="fr-FR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36122" y="1143000"/>
            <a:ext cx="8728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 smtClean="0"/>
              <a:t>Une concurrence active sur les produits Eco-labellisés</a:t>
            </a:r>
            <a:endParaRPr lang="fr-FR" sz="2800" dirty="0"/>
          </a:p>
        </p:txBody>
      </p:sp>
      <p:sp>
        <p:nvSpPr>
          <p:cNvPr id="25" name="Rectangle 24"/>
          <p:cNvSpPr/>
          <p:nvPr/>
        </p:nvSpPr>
        <p:spPr>
          <a:xfrm>
            <a:off x="299766" y="5301208"/>
            <a:ext cx="8448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 smtClean="0"/>
              <a:t>Mais aucun ne se positionne encore sur les produits</a:t>
            </a:r>
          </a:p>
          <a:p>
            <a:r>
              <a:rPr lang="fr-FR" sz="2800" dirty="0"/>
              <a:t> </a:t>
            </a:r>
            <a:r>
              <a:rPr lang="fr-FR" sz="2800" dirty="0" smtClean="0"/>
              <a:t>    éco-labellisés </a:t>
            </a:r>
            <a:r>
              <a:rPr lang="fr-FR" sz="2800" b="1" dirty="0" smtClean="0"/>
              <a:t>et</a:t>
            </a:r>
            <a:r>
              <a:rPr lang="fr-FR" sz="2800" dirty="0" smtClean="0"/>
              <a:t> Biotechnologiques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276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108791"/>
            <a:ext cx="8229600" cy="1143000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L’extranet PRODIM : Vos outils &amp; documentation 			pour le déploiement centralisés en un seul endroit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46" y="1989721"/>
            <a:ext cx="6152827" cy="461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1028497"/>
            <a:ext cx="8740080" cy="593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 dirty="0" smtClean="0">
              <a:solidFill>
                <a:srgbClr val="462CE0"/>
              </a:solidFill>
              <a:hlinkClick r:id="rId3"/>
            </a:endParaRPr>
          </a:p>
          <a:p>
            <a:pPr algn="ctr"/>
            <a:r>
              <a:rPr lang="fr-FR" sz="2400" b="1" u="sng" dirty="0" smtClean="0">
                <a:solidFill>
                  <a:srgbClr val="462CE0"/>
                </a:solidFill>
                <a:hlinkClick r:id="rId3"/>
              </a:rPr>
              <a:t>https</a:t>
            </a:r>
            <a:r>
              <a:rPr lang="fr-FR" sz="2400" b="1" u="sng" dirty="0">
                <a:solidFill>
                  <a:srgbClr val="462CE0"/>
                </a:solidFill>
                <a:hlinkClick r:id="rId3"/>
              </a:rPr>
              <a:t>://extranet.prodim.com/content/15-bio-deploiement</a:t>
            </a:r>
            <a:endParaRPr lang="fr-FR" sz="2400" b="1" u="sng" dirty="0">
              <a:solidFill>
                <a:srgbClr val="462CE0"/>
              </a:solidFill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23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19200"/>
            <a:ext cx="8382000" cy="52890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4000" dirty="0" smtClean="0">
                <a:hlinkClick r:id="rId2" action="ppaction://hlinkpres?slideindex=1&amp;slidetitle="/>
              </a:rPr>
              <a:t>PR</a:t>
            </a:r>
            <a:r>
              <a:rPr lang="fr-FR" sz="4000" dirty="0">
                <a:hlinkClick r:id="rId2" action="ppaction://hlinkpres?slideindex=1&amp;slidetitle="/>
              </a:rPr>
              <a:t>ESE</a:t>
            </a:r>
            <a:r>
              <a:rPr lang="fr-FR" sz="4000" dirty="0" smtClean="0">
                <a:hlinkClick r:id="rId2" action="ppaction://hlinkpres?slideindex=1&amp;slidetitle="/>
              </a:rPr>
              <a:t>NTATION INNUSCIENCE</a:t>
            </a:r>
            <a:endParaRPr lang="fr-FR" sz="40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Expires xmlns="http://schemas.microsoft.com/sharepoint/v3" xsi:nil="true"/>
    <Theme3 xmlns="http://schemas.microsoft.com/sharepoint/v3" xsi:nil="true"/>
    <DocumentType xmlns="http://schemas.microsoft.com/sharepoint/v3/fields">Processus général</DocumentType>
    <Theme2 xmlns="http://schemas.microsoft.com/sharepoint/v3" xsi:nil="true"/>
    <Moyenne xmlns="http://schemas.microsoft.com/sharepoint/v3">63</Moyenne>
    <Activity3 xmlns="http://schemas.microsoft.com/sharepoint/v3" xsi:nil="true"/>
    <NbCommentaires xmlns="http://schemas.microsoft.com/sharepoint/v3">22</NbCommentaires>
    <Activity2 xmlns="http://schemas.microsoft.com/sharepoint/v3" xsi:nil="true"/>
    <Activity1 xmlns="http://schemas.microsoft.com/sharepoint/v3">54</Activity1>
    <Theme1 xmlns="http://schemas.microsoft.com/sharepoint/v3">12</Theme1>
    <LinkedDocs xmlns="http://schemas.microsoft.com/sharepoint/v3"/>
    <Application xmlns="cfe0f4a2-583a-4b5e-ae2e-82f726214d96">Groupe</Application>
    <VersionNumber xmlns="http://schemas.microsoft.com/sharepoint/v3" xsi:nil="true"/>
    <NbNotes xmlns="http://schemas.microsoft.com/sharepoint/v3">65</NbNotes>
    <PublishedDate xmlns="http://schemas.microsoft.com/sharepoint/v3">2015-08-11T22:00:00+00:00</PublishedDate>
    <EstCommentable xmlns="http://schemas.microsoft.com/sharepoint/v3">false</EstCommentable>
    <EstNotable xmlns="http://schemas.microsoft.com/sharepoint/v3">false</EstNotabl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" ma:contentTypeID="0x01010022A16801F72F415099C701CDAFCCA63900AEA29B27BC1B3843A368F3DF7A727429" ma:contentTypeVersion="2" ma:contentTypeDescription="Ajouter un autre type de document" ma:contentTypeScope="" ma:versionID="c0931236bd58043e71f4663d734b60ff">
  <xsd:schema xmlns:xsd="http://www.w3.org/2001/XMLSchema" xmlns:p="http://schemas.microsoft.com/office/2006/metadata/properties" xmlns:ns1="http://schemas.microsoft.com/sharepoint/v3" xmlns:ns2="http://schemas.microsoft.com/sharepoint/v3/fields" xmlns:ns3="cfe0f4a2-583a-4b5e-ae2e-82f726214d96" targetNamespace="http://schemas.microsoft.com/office/2006/metadata/properties" ma:root="true" ma:fieldsID="c9f450a10515783c111812331dc8ac78" ns1:_="" ns2:_="" ns3:_="">
    <xsd:import namespace="http://schemas.microsoft.com/sharepoint/v3"/>
    <xsd:import namespace="http://schemas.microsoft.com/sharepoint/v3/fields"/>
    <xsd:import namespace="cfe0f4a2-583a-4b5e-ae2e-82f726214d96"/>
    <xsd:element name="properties">
      <xsd:complexType>
        <xsd:sequence>
          <xsd:element name="documentManagement">
            <xsd:complexType>
              <xsd:all>
                <xsd:element ref="ns1:EstNotable"/>
                <xsd:element ref="ns1:Moyenne" minOccurs="0"/>
                <xsd:element ref="ns1:NbNotes" minOccurs="0"/>
                <xsd:element ref="ns1:EstCommentable"/>
                <xsd:element ref="ns1:NbCommentaires" minOccurs="0"/>
                <xsd:element ref="ns1:VersionNumber" minOccurs="0"/>
                <xsd:element ref="ns1:PublishedDate" minOccurs="0"/>
                <xsd:element ref="ns1:Expires" minOccurs="0"/>
                <xsd:element ref="ns2:DocumentType"/>
                <xsd:element ref="ns1:Theme1"/>
                <xsd:element ref="ns1:Theme2" minOccurs="0"/>
                <xsd:element ref="ns1:Theme3" minOccurs="0"/>
                <xsd:element ref="ns1:Activity1"/>
                <xsd:element ref="ns1:Activity2" minOccurs="0"/>
                <xsd:element ref="ns1:Activity3" minOccurs="0"/>
                <xsd:element ref="ns1:LinkedDocs" minOccurs="0"/>
                <xsd:element ref="ns3:Applica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stNotable" ma:index="8" ma:displayName="Notation" ma:default="0" ma:internalName="EstNotable" ma:readOnly="false">
      <xsd:simpleType>
        <xsd:restriction base="dms:Boolean"/>
      </xsd:simpleType>
    </xsd:element>
    <xsd:element name="Moyenne" ma:index="9" nillable="true" ma:displayName="Moyenne des votes" ma:hidden="true" ma:list="{A18884F1-DAE6-4A66-B380-FF42151E7232}" ma:internalName="Moyenne" ma:showField="NotedVersion" ma:web="b26e0f8a-cbab-4e9c-87ff-1da4e1e298cb">
      <xsd:simpleType>
        <xsd:restriction base="dms:Lookup"/>
      </xsd:simpleType>
    </xsd:element>
    <xsd:element name="NbNotes" ma:index="10" nillable="true" ma:displayName="Nombre de votes" ma:hidden="true" ma:list="{A18884F1-DAE6-4A66-B380-FF42151E7232}" ma:internalName="NbNotes" ma:showField="NotedVersion" ma:web="b26e0f8a-cbab-4e9c-87ff-1da4e1e298cb">
      <xsd:simpleType>
        <xsd:restriction base="dms:Lookup"/>
      </xsd:simpleType>
    </xsd:element>
    <xsd:element name="EstCommentable" ma:index="11" ma:displayName="Commentaires" ma:default="0" ma:internalName="EstCommentable" ma:readOnly="false">
      <xsd:simpleType>
        <xsd:restriction base="dms:Boolean"/>
      </xsd:simpleType>
    </xsd:element>
    <xsd:element name="NbCommentaires" ma:index="12" nillable="true" ma:displayName="Nombre de commentaires" ma:hidden="true" ma:list="{B4167DC7-0F0C-43FF-983F-775E0F8CE9EB}" ma:internalName="NbCommentaires" ma:showField="VersionDoc" ma:web="b26e0f8a-cbab-4e9c-87ff-1da4e1e298cb">
      <xsd:simpleType>
        <xsd:restriction base="dms:Lookup"/>
      </xsd:simpleType>
    </xsd:element>
    <xsd:element name="VersionNumber" ma:index="13" nillable="true" ma:displayName="N° de version" ma:description="N° de version qualité" ma:internalName="VersionNumber">
      <xsd:simpleType>
        <xsd:restriction base="dms:Text"/>
      </xsd:simpleType>
    </xsd:element>
    <xsd:element name="PublishedDate" ma:index="14" nillable="true" ma:displayName="Publié le" ma:default="[today]" ma:format="DateOnly" ma:internalName="PublishedDate">
      <xsd:simpleType>
        <xsd:restriction base="dms:DateTime"/>
      </xsd:simpleType>
    </xsd:element>
    <xsd:element name="Expires" ma:index="15" nillable="true" ma:displayName="Expire le" ma:format="DateOnly" ma:internalName="Expires">
      <xsd:simpleType>
        <xsd:restriction base="dms:DateTime"/>
      </xsd:simpleType>
    </xsd:element>
    <xsd:element name="Theme1" ma:index="17" ma:displayName="Thème 1" ma:description="Thème principal obligatoire" ma:list="{8FBC0ED1-B513-48B2-A0C4-C540FC9C56C1}" ma:internalName="Theme1" ma:showField="Title" ma:web="c27cbb55-19b5-4ccf-b5a7-81f36b2b2ac0">
      <xsd:simpleType>
        <xsd:restriction base="dms:Lookup"/>
      </xsd:simpleType>
    </xsd:element>
    <xsd:element name="Theme2" ma:index="18" nillable="true" ma:displayName="Thème 2" ma:description="Deuxième thème optionnel" ma:list="{8FBC0ED1-B513-48B2-A0C4-C540FC9C56C1}" ma:internalName="Theme2" ma:showField="Title" ma:web="c27cbb55-19b5-4ccf-b5a7-81f36b2b2ac0">
      <xsd:simpleType>
        <xsd:restriction base="dms:Lookup"/>
      </xsd:simpleType>
    </xsd:element>
    <xsd:element name="Theme3" ma:index="19" nillable="true" ma:displayName="Thème 3" ma:description="Troisième thème optionnel" ma:list="{8FBC0ED1-B513-48B2-A0C4-C540FC9C56C1}" ma:internalName="Theme3" ma:showField="Title" ma:web="c27cbb55-19b5-4ccf-b5a7-81f36b2b2ac0">
      <xsd:simpleType>
        <xsd:restriction base="dms:Lookup"/>
      </xsd:simpleType>
    </xsd:element>
    <xsd:element name="Activity1" ma:index="20" ma:displayName="Ligne d'activité 1" ma:description="Ligne d'activité principale obligatoire" ma:list="{A4BF0F76-38EA-4873-B9FC-BBFD8B74529E}" ma:internalName="Activity1" ma:showField="Title" ma:web="c27cbb55-19b5-4ccf-b5a7-81f36b2b2ac0">
      <xsd:simpleType>
        <xsd:restriction base="dms:Lookup"/>
      </xsd:simpleType>
    </xsd:element>
    <xsd:element name="Activity2" ma:index="21" nillable="true" ma:displayName="Ligne d'activité 2" ma:description="Deuxième ligne d'activité optionnelle" ma:list="{A4BF0F76-38EA-4873-B9FC-BBFD8B74529E}" ma:internalName="Activity2" ma:showField="Title" ma:web="c27cbb55-19b5-4ccf-b5a7-81f36b2b2ac0">
      <xsd:simpleType>
        <xsd:restriction base="dms:Lookup"/>
      </xsd:simpleType>
    </xsd:element>
    <xsd:element name="Activity3" ma:index="22" nillable="true" ma:displayName="Ligne d'activité 3" ma:description="Troisième ligne d'activité optionnelle" ma:list="{A4BF0F76-38EA-4873-B9FC-BBFD8B74529E}" ma:internalName="Activity3" ma:showField="Title" ma:web="c27cbb55-19b5-4ccf-b5a7-81f36b2b2ac0">
      <xsd:simpleType>
        <xsd:restriction base="dms:Lookup"/>
      </xsd:simpleType>
    </xsd:element>
    <xsd:element name="LinkedDocs" ma:index="23" nillable="true" ma:displayName="Documents liés" ma:description="Documents liés" ma:list="cfe0f4a2-583a-4b5e-ae2e-82f726214d96" ma:internalName="Documents_x0020_li_x00e9_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DocumentType" ma:index="16" ma:displayName="Type de document" ma:description="Type de document selon le référentiel Qualité" ma:internalName="DocumentType">
      <xsd:simpleType>
        <xsd:restriction base="dms:Choice">
          <xsd:enumeration value="Processus général"/>
          <xsd:enumeration value="Processus de support"/>
          <xsd:enumeration value="Processus de management"/>
          <xsd:enumeration value="Processus opérationnel"/>
          <xsd:enumeration value="Procédure générale"/>
          <xsd:enumeration value="Procédure technique"/>
          <xsd:enumeration value="Document d'organisation"/>
          <xsd:enumeration value="Mode opératoire"/>
          <xsd:enumeration value="Instruction de travail"/>
          <xsd:enumeration value="Plan Qualité Client"/>
          <xsd:enumeration value="Note d'organisation"/>
          <xsd:enumeration value="Liste des documents applicables"/>
        </xsd:restriction>
      </xsd:simpleType>
    </xsd:element>
  </xsd:schema>
  <xsd:schema xmlns:xsd="http://www.w3.org/2001/XMLSchema" xmlns:dms="http://schemas.microsoft.com/office/2006/documentManagement/types" targetNamespace="cfe0f4a2-583a-4b5e-ae2e-82f726214d96" elementFormDefault="qualified">
    <xsd:import namespace="http://schemas.microsoft.com/office/2006/documentManagement/types"/>
    <xsd:element name="Application" ma:index="24" nillable="true" ma:displayName="Application" ma:format="Dropdown" ma:internalName="Application">
      <xsd:simpleType>
        <xsd:restriction base="dms:Choice">
          <xsd:enumeration value="Groupe"/>
          <xsd:enumeration value="Propreté"/>
          <xsd:enumeration value="Sécurité"/>
          <xsd:enumeration value="Accuei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axOccurs="1" ma:index="7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9667E70-9832-4F9B-B6DC-5F0F77A3FE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7B8655-A26F-49A7-9290-266EC2EF8D1A}">
  <ds:schemaRefs>
    <ds:schemaRef ds:uri="http://schemas.microsoft.com/sharepoint/v3/field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cfe0f4a2-583a-4b5e-ae2e-82f726214d96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136057C-8C31-488D-8D0B-B5136EC9B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cfe0f4a2-583a-4b5e-ae2e-82f726214d9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12063</TotalTime>
  <Words>1724</Words>
  <Application>Microsoft Office PowerPoint</Application>
  <PresentationFormat>Affichage à l'écran (4:3)</PresentationFormat>
  <Paragraphs>570</Paragraphs>
  <Slides>38</Slides>
  <Notes>3</Notes>
  <HiddenSlides>1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38</vt:i4>
      </vt:variant>
    </vt:vector>
  </HeadingPairs>
  <TitlesOfParts>
    <vt:vector size="46" baseType="lpstr">
      <vt:lpstr>1_Thème Office</vt:lpstr>
      <vt:lpstr>Thème Office</vt:lpstr>
      <vt:lpstr>4_Thème Office</vt:lpstr>
      <vt:lpstr>3_Thème Office</vt:lpstr>
      <vt:lpstr>2_Thème Office</vt:lpstr>
      <vt:lpstr>5_Thème Office</vt:lpstr>
      <vt:lpstr>7_Thème Office</vt:lpstr>
      <vt:lpstr>8_Thème Office</vt:lpstr>
      <vt:lpstr> DEPLOIEMENT  SOLUTION  BIOTECHNOLOGIQUE  INNUSCIENCE              </vt:lpstr>
      <vt:lpstr>Présentation PowerPoint</vt:lpstr>
      <vt:lpstr>Suivi des Formations</vt:lpstr>
      <vt:lpstr>    UN CONCEPT POUR ONET  </vt:lpstr>
      <vt:lpstr> Un projet porté par la Direction Notre Objectif  </vt:lpstr>
      <vt:lpstr>PLANNING DE DEPLOIEMENT </vt:lpstr>
      <vt:lpstr>Se démarquer de la concurrence via la Biotechnologie</vt:lpstr>
      <vt:lpstr>L’extranet PRODIM : Vos outils &amp; documentation    pour le déploiement centralisés en un seul endroit</vt:lpstr>
      <vt:lpstr>Présentation PowerPoint</vt:lpstr>
      <vt:lpstr>Présentation PowerPoint</vt:lpstr>
      <vt:lpstr> MISE EN PLACE -Les points à retenir  </vt:lpstr>
      <vt:lpstr>         1.COMMUNICATION  = LA CLE DU PROJET  1) S’ adresser aux différentes parties prenantes </vt:lpstr>
      <vt:lpstr>Présentation PowerPoint</vt:lpstr>
      <vt:lpstr>  2.Le Déroulé du déploiement =  les étapes à respecter </vt:lpstr>
      <vt:lpstr>  PERIMETRE DES SITES CONCERNES  PAR LE DEPLOIEMENT</vt:lpstr>
      <vt:lpstr>Présentation PowerPoint</vt:lpstr>
      <vt:lpstr>4.L’importance de la formation  &amp; de la pédagogie au salarié</vt:lpstr>
      <vt:lpstr>Présentation PowerPoint</vt:lpstr>
      <vt:lpstr> IMPORTANT  Un impact  FORMATION des salariés de la PROPRETE (travail en cours avec la DRH)</vt:lpstr>
      <vt:lpstr>Communication Salarié</vt:lpstr>
      <vt:lpstr>5.L’absence d’odeur</vt:lpstr>
      <vt:lpstr>Présentation PowerPoint</vt:lpstr>
      <vt:lpstr>Présentation PowerPoint</vt:lpstr>
      <vt:lpstr> PRECISIONS Nettoyage des Sols avec la NuAction 3 </vt:lpstr>
      <vt:lpstr>Présentation PowerPoint</vt:lpstr>
      <vt:lpstr>Le Guide de Démarrage agence</vt:lpstr>
      <vt:lpstr>Guide de démarrage agence Sommaire</vt:lpstr>
      <vt:lpstr>Exemple  Fiche conseil Communication Agent</vt:lpstr>
      <vt:lpstr> Planning de bascule de votre agence</vt:lpstr>
      <vt:lpstr>Planning de commande des Dilumob</vt:lpstr>
      <vt:lpstr>Saisie des Commandes dans e-proc</vt:lpstr>
      <vt:lpstr>Saisie des Commandes  Saisie des commandes dans e-proc</vt:lpstr>
      <vt:lpstr>Règle de Livraison des DILUMOBS</vt:lpstr>
      <vt:lpstr>  Préparation Paramétrage du Dilumob </vt:lpstr>
      <vt:lpstr>Réception des Dilumob dans votre agence</vt:lpstr>
      <vt:lpstr>Installation et Paramétrage du Dilumob dans votre agence</vt:lpstr>
      <vt:lpstr>Post Bascule</vt:lpstr>
      <vt:lpstr>Présentation PowerPoint</vt:lpstr>
    </vt:vector>
  </TitlesOfParts>
  <Manager>lacerbo@Onet.fr</Manager>
  <Company>gie assistance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Trame ppt ONET</dc:title>
  <dc:creator>lacerbo@Onet.fr</dc:creator>
  <cp:lastModifiedBy>Duguay Muriel</cp:lastModifiedBy>
  <cp:revision>1082</cp:revision>
  <cp:lastPrinted>2017-09-08T15:01:08Z</cp:lastPrinted>
  <dcterms:created xsi:type="dcterms:W3CDTF">2015-10-09T13:30:47Z</dcterms:created>
  <dcterms:modified xsi:type="dcterms:W3CDTF">2018-04-29T11:33:19Z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0x01010022A16801F72F415099C701CDAFCCA63900AEA29B27BC1B3843A368F3DF7A727429</vt:lpwstr>
  </property>
</Properties>
</file>