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1" r:id="rId6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D8A7"/>
    <a:srgbClr val="A5D7BF"/>
    <a:srgbClr val="6A6A6A"/>
    <a:srgbClr val="165BA9"/>
    <a:srgbClr val="4472C4"/>
    <a:srgbClr val="43682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29"/>
  </p:normalViewPr>
  <p:slideViewPr>
    <p:cSldViewPr snapToGrid="0" snapToObjects="1">
      <p:cViewPr>
        <p:scale>
          <a:sx n="118" d="100"/>
          <a:sy n="118" d="100"/>
        </p:scale>
        <p:origin x="228" y="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customXml" Target="../customXml/item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0105A-4A2F-284E-BAD3-BADCE5BCD967}" type="datetimeFigureOut">
              <a:rPr lang="fr-FR" smtClean="0"/>
              <a:t>10/04/2018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C373D-97B5-C145-9167-4AB262D8A6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88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48F9-1BEF-194D-B366-B2F9762F3FF2}" type="datetimeFigureOut">
              <a:rPr lang="fr-FR" smtClean="0"/>
              <a:t>10/04/2018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9349-7983-C44C-9C7B-11E628D372A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48F9-1BEF-194D-B366-B2F9762F3FF2}" type="datetimeFigureOut">
              <a:rPr lang="fr-FR" smtClean="0"/>
              <a:t>10/04/2018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9349-7983-C44C-9C7B-11E628D372A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48F9-1BEF-194D-B366-B2F9762F3FF2}" type="datetimeFigureOut">
              <a:rPr lang="fr-FR" smtClean="0"/>
              <a:t>10/04/2018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9349-7983-C44C-9C7B-11E628D372A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48F9-1BEF-194D-B366-B2F9762F3FF2}" type="datetimeFigureOut">
              <a:rPr lang="fr-FR" smtClean="0"/>
              <a:t>10/04/2018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9349-7983-C44C-9C7B-11E628D372A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48F9-1BEF-194D-B366-B2F9762F3FF2}" type="datetimeFigureOut">
              <a:rPr lang="fr-FR" smtClean="0"/>
              <a:t>10/04/2018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9349-7983-C44C-9C7B-11E628D372A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48F9-1BEF-194D-B366-B2F9762F3FF2}" type="datetimeFigureOut">
              <a:rPr lang="fr-FR" smtClean="0"/>
              <a:t>10/04/2018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9349-7983-C44C-9C7B-11E628D372A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48F9-1BEF-194D-B366-B2F9762F3FF2}" type="datetimeFigureOut">
              <a:rPr lang="fr-FR" smtClean="0"/>
              <a:t>10/04/2018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9349-7983-C44C-9C7B-11E628D372A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48F9-1BEF-194D-B366-B2F9762F3FF2}" type="datetimeFigureOut">
              <a:rPr lang="fr-FR" smtClean="0"/>
              <a:t>10/04/2018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9349-7983-C44C-9C7B-11E628D372A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48F9-1BEF-194D-B366-B2F9762F3FF2}" type="datetimeFigureOut">
              <a:rPr lang="fr-FR" smtClean="0"/>
              <a:t>10/04/2018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9349-7983-C44C-9C7B-11E628D372A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48F9-1BEF-194D-B366-B2F9762F3FF2}" type="datetimeFigureOut">
              <a:rPr lang="fr-FR" smtClean="0"/>
              <a:t>10/04/2018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9349-7983-C44C-9C7B-11E628D372A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48F9-1BEF-194D-B366-B2F9762F3FF2}" type="datetimeFigureOut">
              <a:rPr lang="fr-FR" smtClean="0"/>
              <a:t>10/04/2018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9349-7983-C44C-9C7B-11E628D372A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548F9-1BEF-194D-B366-B2F9762F3FF2}" type="datetimeFigureOut">
              <a:rPr lang="fr-FR" smtClean="0"/>
              <a:t>10/04/2018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69349-7983-C44C-9C7B-11E628D372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782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vant Garde Gothic Itc T Book" charset="0"/>
          <a:ea typeface="Avant Garde Gothic Itc T Book" charset="0"/>
          <a:cs typeface="Avant Garde Gothic Itc T Book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youtube.com/watch?v=lJRcp6pI5_4&amp;feature=youtu.be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265564" y="1304044"/>
            <a:ext cx="2900241" cy="534035"/>
          </a:xfrm>
          <a:ln w="38100">
            <a:solidFill>
              <a:srgbClr val="B0D8A7"/>
            </a:solidFill>
          </a:ln>
        </p:spPr>
        <p:txBody>
          <a:bodyPr anchor="ctr">
            <a:noAutofit/>
          </a:bodyPr>
          <a:lstStyle/>
          <a:p>
            <a:r>
              <a:rPr lang="fr-FR" sz="2000" b="1" dirty="0" smtClean="0">
                <a:solidFill>
                  <a:srgbClr val="165BA9"/>
                </a:solidFill>
                <a:latin typeface="Calibri" charset="0"/>
                <a:ea typeface="Calibri" charset="0"/>
                <a:cs typeface="Calibri" charset="0"/>
              </a:rPr>
              <a:t>UNE SOLUTION GLOBALE</a:t>
            </a:r>
            <a:endParaRPr lang="fr-FR" sz="2000" b="1" dirty="0">
              <a:solidFill>
                <a:srgbClr val="165BA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165" y="4580313"/>
            <a:ext cx="962402" cy="413096"/>
          </a:xfrm>
          <a:prstGeom prst="rect">
            <a:avLst/>
          </a:prstGeom>
        </p:spPr>
      </p:pic>
      <p:sp>
        <p:nvSpPr>
          <p:cNvPr id="5" name="Sous-titre 2"/>
          <p:cNvSpPr txBox="1">
            <a:spLocks/>
          </p:cNvSpPr>
          <p:nvPr/>
        </p:nvSpPr>
        <p:spPr>
          <a:xfrm>
            <a:off x="5498322" y="1838079"/>
            <a:ext cx="3294804" cy="469186"/>
          </a:xfrm>
          <a:prstGeom prst="rect">
            <a:avLst/>
          </a:prstGeom>
          <a:ln w="38100">
            <a:solidFill>
              <a:srgbClr val="B0D8A7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>
                <a:solidFill>
                  <a:srgbClr val="165BA9"/>
                </a:solidFill>
                <a:latin typeface="Calibri" charset="0"/>
                <a:ea typeface="Calibri" charset="0"/>
                <a:cs typeface="Calibri" charset="0"/>
              </a:rPr>
              <a:t>DE PROPRETÉ RESPONSABLE</a:t>
            </a:r>
            <a:endParaRPr lang="fr-FR" sz="2000" b="1" dirty="0">
              <a:solidFill>
                <a:srgbClr val="165BA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5265562" y="2830109"/>
            <a:ext cx="3527564" cy="368423"/>
          </a:xfrm>
          <a:prstGeom prst="rect">
            <a:avLst/>
          </a:prstGeom>
          <a:ln w="38100">
            <a:solidFill>
              <a:srgbClr val="A5D7B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900" dirty="0">
                <a:solidFill>
                  <a:srgbClr val="165BA9"/>
                </a:solidFill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fr-FR" sz="1900" dirty="0" smtClean="0">
                <a:solidFill>
                  <a:srgbClr val="165BA9"/>
                </a:solidFill>
                <a:latin typeface="Calibri" charset="0"/>
                <a:ea typeface="Calibri" charset="0"/>
                <a:cs typeface="Calibri" charset="0"/>
              </a:rPr>
              <a:t>lliant performance technique</a:t>
            </a:r>
            <a:endParaRPr lang="fr-FR" sz="1900" dirty="0">
              <a:solidFill>
                <a:srgbClr val="165BA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5498322" y="3204506"/>
            <a:ext cx="2538152" cy="368423"/>
          </a:xfrm>
          <a:prstGeom prst="rect">
            <a:avLst/>
          </a:prstGeom>
          <a:ln w="38100">
            <a:solidFill>
              <a:srgbClr val="A5D7B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900" dirty="0">
                <a:solidFill>
                  <a:srgbClr val="165BA9"/>
                </a:solidFill>
                <a:latin typeface="Calibri" charset="0"/>
                <a:ea typeface="Calibri" charset="0"/>
                <a:cs typeface="Calibri" charset="0"/>
              </a:rPr>
              <a:t>e</a:t>
            </a:r>
            <a:r>
              <a:rPr lang="fr-FR" sz="1900" dirty="0" smtClean="0">
                <a:solidFill>
                  <a:srgbClr val="165BA9"/>
                </a:solidFill>
                <a:latin typeface="Calibri" charset="0"/>
                <a:ea typeface="Calibri" charset="0"/>
                <a:cs typeface="Calibri" charset="0"/>
              </a:rPr>
              <a:t>t environnementale</a:t>
            </a:r>
            <a:endParaRPr lang="fr-FR" sz="1900" dirty="0">
              <a:solidFill>
                <a:srgbClr val="165BA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24" y="1952613"/>
            <a:ext cx="4227775" cy="1238273"/>
          </a:xfrm>
          <a:prstGeom prst="rect">
            <a:avLst/>
          </a:prstGeom>
        </p:spPr>
      </p:pic>
      <p:sp>
        <p:nvSpPr>
          <p:cNvPr id="11" name="Espace réservé du contenu 2"/>
          <p:cNvSpPr txBox="1">
            <a:spLocks/>
          </p:cNvSpPr>
          <p:nvPr/>
        </p:nvSpPr>
        <p:spPr>
          <a:xfrm>
            <a:off x="6358270" y="4682684"/>
            <a:ext cx="1658639" cy="310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fr-FR" sz="800" dirty="0" smtClean="0">
                <a:solidFill>
                  <a:srgbClr val="6A6A6A"/>
                </a:solidFill>
                <a:latin typeface="Calibri Light" charset="0"/>
                <a:ea typeface="Calibri Light" charset="0"/>
                <a:cs typeface="Calibri Light" charset="0"/>
              </a:rPr>
              <a:t>Présentation de l’offre</a:t>
            </a:r>
            <a:r>
              <a:rPr lang="de-DE" sz="800" dirty="0" smtClean="0">
                <a:solidFill>
                  <a:srgbClr val="6A6A6A"/>
                </a:solidFill>
                <a:latin typeface="Calibri Light" charset="0"/>
                <a:ea typeface="Calibri Light" charset="0"/>
                <a:cs typeface="Calibri Light" charset="0"/>
              </a:rPr>
              <a:t>|Mars 2018</a:t>
            </a:r>
            <a:endParaRPr lang="fr-FR" sz="800" dirty="0">
              <a:solidFill>
                <a:srgbClr val="6A6A6A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32" y="-1"/>
            <a:ext cx="5143500" cy="51435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88" y="1924061"/>
            <a:ext cx="4325259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39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32227" cy="5143500"/>
          </a:xfrm>
          <a:prstGeom prst="rect">
            <a:avLst/>
          </a:prstGeom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426931" y="340240"/>
            <a:ext cx="3455113" cy="512745"/>
          </a:xfrm>
          <a:prstGeom prst="rect">
            <a:avLst/>
          </a:prstGeom>
          <a:solidFill>
            <a:schemeClr val="bg1"/>
          </a:solidFill>
          <a:ln w="38100">
            <a:solidFill>
              <a:srgbClr val="B0D8A7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smtClean="0">
                <a:solidFill>
                  <a:srgbClr val="165BA9"/>
                </a:solidFill>
                <a:latin typeface="Calibri" charset="0"/>
                <a:ea typeface="Calibri" charset="0"/>
                <a:cs typeface="Calibri" charset="0"/>
              </a:rPr>
              <a:t>BIOGISTIC UNE SOLUTION</a:t>
            </a:r>
            <a:endParaRPr lang="fr-FR" sz="2400" b="1" dirty="0">
              <a:solidFill>
                <a:srgbClr val="165BA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2728737" y="852985"/>
            <a:ext cx="1542542" cy="520995"/>
          </a:xfrm>
          <a:prstGeom prst="rect">
            <a:avLst/>
          </a:prstGeom>
          <a:solidFill>
            <a:schemeClr val="bg1"/>
          </a:solidFill>
          <a:ln w="38100">
            <a:solidFill>
              <a:srgbClr val="B0D8A7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smtClean="0">
                <a:solidFill>
                  <a:srgbClr val="165BA9"/>
                </a:solidFill>
                <a:latin typeface="Calibri" charset="0"/>
                <a:ea typeface="Calibri" charset="0"/>
                <a:cs typeface="Calibri" charset="0"/>
              </a:rPr>
              <a:t>EXCLUSIVE</a:t>
            </a:r>
            <a:endParaRPr lang="fr-FR" sz="2400" b="1" dirty="0">
              <a:solidFill>
                <a:srgbClr val="165BA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6358270" y="4799645"/>
            <a:ext cx="1658639" cy="310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fr-FR" sz="800" dirty="0" smtClean="0">
                <a:solidFill>
                  <a:srgbClr val="6A6A6A"/>
                </a:solidFill>
                <a:latin typeface="Calibri Light" charset="0"/>
                <a:ea typeface="Calibri Light" charset="0"/>
                <a:cs typeface="Calibri Light" charset="0"/>
              </a:rPr>
              <a:t>Présentation de l’offre</a:t>
            </a:r>
            <a:r>
              <a:rPr lang="de-DE" sz="800" dirty="0" smtClean="0">
                <a:solidFill>
                  <a:srgbClr val="6A6A6A"/>
                </a:solidFill>
                <a:latin typeface="Calibri Light" charset="0"/>
                <a:ea typeface="Calibri Light" charset="0"/>
                <a:cs typeface="Calibri Light" charset="0"/>
              </a:rPr>
              <a:t>|Mars 2018</a:t>
            </a:r>
            <a:endParaRPr lang="fr-FR" sz="800" dirty="0">
              <a:solidFill>
                <a:srgbClr val="6A6A6A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398" y="4798947"/>
            <a:ext cx="1063276" cy="311423"/>
          </a:xfrm>
          <a:prstGeom prst="rect">
            <a:avLst/>
          </a:prstGeom>
        </p:spPr>
      </p:pic>
      <p:sp>
        <p:nvSpPr>
          <p:cNvPr id="11" name="Sous-titre 2"/>
          <p:cNvSpPr txBox="1">
            <a:spLocks/>
          </p:cNvSpPr>
          <p:nvPr/>
        </p:nvSpPr>
        <p:spPr>
          <a:xfrm>
            <a:off x="107949" y="3934047"/>
            <a:ext cx="1040363" cy="293006"/>
          </a:xfrm>
          <a:prstGeom prst="rect">
            <a:avLst/>
          </a:prstGeom>
          <a:solidFill>
            <a:schemeClr val="bg1"/>
          </a:solidFill>
          <a:ln w="38100">
            <a:solidFill>
              <a:srgbClr val="B0D8A7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300" dirty="0" smtClean="0">
                <a:solidFill>
                  <a:srgbClr val="165BA9"/>
                </a:solidFill>
                <a:latin typeface="Calibri" charset="0"/>
                <a:ea typeface="Calibri" charset="0"/>
                <a:cs typeface="Calibri" charset="0"/>
              </a:rPr>
              <a:t>Découvrez</a:t>
            </a:r>
            <a:endParaRPr lang="fr-FR" sz="1300" dirty="0">
              <a:solidFill>
                <a:srgbClr val="165BA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Sous-titre 2"/>
          <p:cNvSpPr txBox="1">
            <a:spLocks/>
          </p:cNvSpPr>
          <p:nvPr/>
        </p:nvSpPr>
        <p:spPr>
          <a:xfrm>
            <a:off x="320601" y="4227053"/>
            <a:ext cx="1260102" cy="335536"/>
          </a:xfrm>
          <a:prstGeom prst="rect">
            <a:avLst/>
          </a:prstGeom>
          <a:solidFill>
            <a:schemeClr val="bg1"/>
          </a:solidFill>
          <a:ln w="38100">
            <a:solidFill>
              <a:srgbClr val="B0D8A7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300" dirty="0" smtClean="0">
                <a:solidFill>
                  <a:srgbClr val="165BA9"/>
                </a:solidFill>
                <a:latin typeface="Calibri" charset="0"/>
                <a:ea typeface="Calibri" charset="0"/>
                <a:cs typeface="Calibri" charset="0"/>
              </a:rPr>
              <a:t>Notre solution</a:t>
            </a:r>
            <a:endParaRPr lang="fr-FR" sz="1300" dirty="0">
              <a:solidFill>
                <a:srgbClr val="165BA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Sous-titre 2"/>
          <p:cNvSpPr txBox="1">
            <a:spLocks/>
          </p:cNvSpPr>
          <p:nvPr/>
        </p:nvSpPr>
        <p:spPr>
          <a:xfrm>
            <a:off x="219420" y="4562589"/>
            <a:ext cx="1040363" cy="293006"/>
          </a:xfrm>
          <a:prstGeom prst="rect">
            <a:avLst/>
          </a:prstGeom>
          <a:solidFill>
            <a:schemeClr val="bg1"/>
          </a:solidFill>
          <a:ln w="38100">
            <a:solidFill>
              <a:srgbClr val="B0D8A7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300" dirty="0">
                <a:solidFill>
                  <a:srgbClr val="165BA9"/>
                </a:solidFill>
                <a:latin typeface="Calibri" charset="0"/>
                <a:ea typeface="Calibri" charset="0"/>
                <a:cs typeface="Calibri" charset="0"/>
              </a:rPr>
              <a:t>e</a:t>
            </a:r>
            <a:r>
              <a:rPr lang="fr-FR" sz="1300" dirty="0" smtClean="0">
                <a:solidFill>
                  <a:srgbClr val="165BA9"/>
                </a:solidFill>
                <a:latin typeface="Calibri" charset="0"/>
                <a:ea typeface="Calibri" charset="0"/>
                <a:cs typeface="Calibri" charset="0"/>
              </a:rPr>
              <a:t>n images</a:t>
            </a:r>
            <a:endParaRPr lang="fr-FR" sz="1300" dirty="0">
              <a:solidFill>
                <a:srgbClr val="165BA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214" y="4090733"/>
            <a:ext cx="820769" cy="807392"/>
          </a:xfrm>
          <a:prstGeom prst="rect">
            <a:avLst/>
          </a:prstGeom>
        </p:spPr>
      </p:pic>
      <p:pic>
        <p:nvPicPr>
          <p:cNvPr id="15" name="Image 14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698" y="4321778"/>
            <a:ext cx="335800" cy="335800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6491038" y="527860"/>
            <a:ext cx="2388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6A6A6A"/>
                </a:solidFill>
                <a:latin typeface="Calibri" charset="0"/>
                <a:ea typeface="Calibri" charset="0"/>
                <a:cs typeface="Calibri" charset="0"/>
              </a:rPr>
              <a:t>Une prestation de nettoyage plus performante et durable :</a:t>
            </a:r>
          </a:p>
          <a:p>
            <a:r>
              <a:rPr lang="fr-FR" sz="1200" dirty="0" smtClean="0">
                <a:solidFill>
                  <a:srgbClr val="6A6A6A"/>
                </a:solidFill>
                <a:latin typeface="Calibri" charset="0"/>
                <a:ea typeface="Calibri" charset="0"/>
                <a:cs typeface="Calibri" charset="0"/>
              </a:rPr>
              <a:t>Vos bureaux, surface de vente</a:t>
            </a:r>
            <a:r>
              <a:rPr lang="mr-IN" sz="1200" dirty="0" smtClean="0">
                <a:solidFill>
                  <a:srgbClr val="6A6A6A"/>
                </a:solidFill>
                <a:latin typeface="Calibri" charset="0"/>
                <a:ea typeface="Calibri" charset="0"/>
                <a:cs typeface="Calibri" charset="0"/>
              </a:rPr>
              <a:t>…</a:t>
            </a:r>
            <a:endParaRPr lang="fr-FR" sz="1200" dirty="0" smtClean="0">
              <a:solidFill>
                <a:srgbClr val="6A6A6A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fr-FR" sz="1200" dirty="0" smtClean="0">
                <a:solidFill>
                  <a:srgbClr val="6A6A6A"/>
                </a:solidFill>
                <a:latin typeface="Calibri" charset="0"/>
                <a:ea typeface="Calibri" charset="0"/>
                <a:cs typeface="Calibri" charset="0"/>
              </a:rPr>
              <a:t>Plus propre, plus longtemps.</a:t>
            </a:r>
            <a:endParaRPr lang="fr-FR" sz="1200" dirty="0">
              <a:solidFill>
                <a:srgbClr val="6A6A6A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 flipV="1">
            <a:off x="6570919" y="474695"/>
            <a:ext cx="2265844" cy="1"/>
          </a:xfrm>
          <a:prstGeom prst="line">
            <a:avLst/>
          </a:prstGeom>
          <a:ln w="25400" cap="rnd">
            <a:solidFill>
              <a:srgbClr val="A5D7BF">
                <a:alpha val="50000"/>
              </a:srgbClr>
            </a:solidFill>
            <a:bevel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972" y="649708"/>
            <a:ext cx="767278" cy="611504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3707201" y="1759948"/>
            <a:ext cx="1915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6A6A6A"/>
                </a:solidFill>
                <a:latin typeface="Calibri" charset="0"/>
                <a:ea typeface="Calibri" charset="0"/>
                <a:cs typeface="Calibri" charset="0"/>
              </a:rPr>
              <a:t>Des produits sans danger pour </a:t>
            </a:r>
            <a:r>
              <a:rPr lang="fr-FR" sz="1200" smtClean="0">
                <a:solidFill>
                  <a:srgbClr val="6A6A6A"/>
                </a:solidFill>
                <a:latin typeface="Calibri" charset="0"/>
                <a:ea typeface="Calibri" charset="0"/>
                <a:cs typeface="Calibri" charset="0"/>
              </a:rPr>
              <a:t>vos occupants et nos agents.</a:t>
            </a:r>
            <a:endParaRPr lang="fr-FR" sz="1200" dirty="0">
              <a:solidFill>
                <a:srgbClr val="6A6A6A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3793912" y="2440610"/>
            <a:ext cx="1829060" cy="0"/>
          </a:xfrm>
          <a:prstGeom prst="line">
            <a:avLst/>
          </a:prstGeom>
          <a:ln w="25400" cap="rnd">
            <a:solidFill>
              <a:srgbClr val="A5D7BF">
                <a:alpha val="50000"/>
              </a:srgbClr>
            </a:solidFill>
            <a:bevel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687" y="1741996"/>
            <a:ext cx="688615" cy="656082"/>
          </a:xfrm>
          <a:prstGeom prst="rect">
            <a:avLst/>
          </a:prstGeom>
        </p:spPr>
      </p:pic>
      <p:cxnSp>
        <p:nvCxnSpPr>
          <p:cNvPr id="31" name="Connecteur droit 30"/>
          <p:cNvCxnSpPr/>
          <p:nvPr/>
        </p:nvCxnSpPr>
        <p:spPr>
          <a:xfrm>
            <a:off x="3793912" y="1706783"/>
            <a:ext cx="1829060" cy="0"/>
          </a:xfrm>
          <a:prstGeom prst="line">
            <a:avLst/>
          </a:prstGeom>
          <a:ln w="25400" cap="rnd">
            <a:solidFill>
              <a:srgbClr val="A5D7BF">
                <a:alpha val="50000"/>
              </a:srgbClr>
            </a:solidFill>
            <a:bevel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6570919" y="1412022"/>
            <a:ext cx="2265844" cy="1"/>
          </a:xfrm>
          <a:prstGeom prst="line">
            <a:avLst/>
          </a:prstGeom>
          <a:ln w="25400" cap="rnd">
            <a:solidFill>
              <a:srgbClr val="A5D7BF">
                <a:alpha val="50000"/>
              </a:srgbClr>
            </a:solidFill>
            <a:bevel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er 37"/>
          <p:cNvGrpSpPr/>
          <p:nvPr/>
        </p:nvGrpSpPr>
        <p:grpSpPr>
          <a:xfrm>
            <a:off x="5902179" y="2313009"/>
            <a:ext cx="2977116" cy="765544"/>
            <a:chOff x="6060558" y="2243470"/>
            <a:chExt cx="2977116" cy="765544"/>
          </a:xfrm>
        </p:grpSpPr>
        <p:sp>
          <p:nvSpPr>
            <p:cNvPr id="36" name="Rectangle 35"/>
            <p:cNvSpPr/>
            <p:nvPr/>
          </p:nvSpPr>
          <p:spPr>
            <a:xfrm>
              <a:off x="6060558" y="2243470"/>
              <a:ext cx="2977116" cy="765544"/>
            </a:xfrm>
            <a:prstGeom prst="rect">
              <a:avLst/>
            </a:prstGeom>
            <a:solidFill>
              <a:srgbClr val="A5D7B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6198779" y="2332435"/>
              <a:ext cx="27006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solidFill>
                    <a:srgbClr val="165BA9"/>
                  </a:solidFill>
                  <a:latin typeface="Calibri" charset="0"/>
                  <a:ea typeface="Calibri" charset="0"/>
                  <a:cs typeface="Calibri" charset="0"/>
                </a:rPr>
                <a:t>Des produits Eco labélisés et issus des biotechnologies</a:t>
              </a:r>
              <a:endParaRPr lang="fr-FR" sz="1600" dirty="0">
                <a:solidFill>
                  <a:srgbClr val="165BA9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39" name="Grouper 38"/>
          <p:cNvGrpSpPr/>
          <p:nvPr/>
        </p:nvGrpSpPr>
        <p:grpSpPr>
          <a:xfrm>
            <a:off x="3062178" y="3077624"/>
            <a:ext cx="4188957" cy="765544"/>
            <a:chOff x="5724137" y="2243470"/>
            <a:chExt cx="3313537" cy="765544"/>
          </a:xfrm>
          <a:solidFill>
            <a:srgbClr val="B0D8A7">
              <a:alpha val="50000"/>
            </a:srgbClr>
          </a:solidFill>
        </p:grpSpPr>
        <p:sp>
          <p:nvSpPr>
            <p:cNvPr id="40" name="Rectangle 39"/>
            <p:cNvSpPr/>
            <p:nvPr/>
          </p:nvSpPr>
          <p:spPr>
            <a:xfrm>
              <a:off x="5724137" y="2243470"/>
              <a:ext cx="3313537" cy="765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5793247" y="2341115"/>
              <a:ext cx="31753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solidFill>
                    <a:srgbClr val="165BA9"/>
                  </a:solidFill>
                  <a:latin typeface="Calibri" charset="0"/>
                  <a:ea typeface="Calibri" charset="0"/>
                  <a:cs typeface="Calibri" charset="0"/>
                </a:rPr>
                <a:t>Une logistique intégrée de la commande à l’utilisation des produits sur site</a:t>
              </a:r>
              <a:endParaRPr lang="fr-FR" sz="1600" dirty="0">
                <a:solidFill>
                  <a:srgbClr val="165BA9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pic>
        <p:nvPicPr>
          <p:cNvPr id="42" name="Imag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400" y="2925459"/>
            <a:ext cx="317870" cy="317870"/>
          </a:xfrm>
          <a:prstGeom prst="rect">
            <a:avLst/>
          </a:prstGeom>
        </p:spPr>
      </p:pic>
      <p:sp>
        <p:nvSpPr>
          <p:cNvPr id="43" name="ZoneTexte 42"/>
          <p:cNvSpPr txBox="1"/>
          <p:nvPr/>
        </p:nvSpPr>
        <p:spPr>
          <a:xfrm>
            <a:off x="4271278" y="4364386"/>
            <a:ext cx="1915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6A6A6A"/>
                </a:solidFill>
                <a:latin typeface="Calibri" charset="0"/>
                <a:ea typeface="Calibri" charset="0"/>
                <a:cs typeface="Calibri" charset="0"/>
              </a:rPr>
              <a:t>La réduction de </a:t>
            </a:r>
            <a:r>
              <a:rPr lang="fr-FR" sz="1200" smtClean="0">
                <a:solidFill>
                  <a:srgbClr val="6A6A6A"/>
                </a:solidFill>
                <a:latin typeface="Calibri" charset="0"/>
                <a:ea typeface="Calibri" charset="0"/>
                <a:cs typeface="Calibri" charset="0"/>
              </a:rPr>
              <a:t>notre empreinte écologique.</a:t>
            </a:r>
            <a:endParaRPr lang="fr-FR" sz="1200" dirty="0">
              <a:solidFill>
                <a:srgbClr val="6A6A6A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44" name="Connecteur droit 43"/>
          <p:cNvCxnSpPr/>
          <p:nvPr/>
        </p:nvCxnSpPr>
        <p:spPr>
          <a:xfrm>
            <a:off x="4357989" y="4910200"/>
            <a:ext cx="1829060" cy="0"/>
          </a:xfrm>
          <a:prstGeom prst="line">
            <a:avLst/>
          </a:prstGeom>
          <a:ln w="25400" cap="rnd">
            <a:solidFill>
              <a:srgbClr val="A5D7BF">
                <a:alpha val="50000"/>
              </a:srgbClr>
            </a:solidFill>
            <a:bevel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4357989" y="4272070"/>
            <a:ext cx="1829060" cy="0"/>
          </a:xfrm>
          <a:prstGeom prst="line">
            <a:avLst/>
          </a:prstGeom>
          <a:ln w="25400" cap="rnd">
            <a:solidFill>
              <a:srgbClr val="A5D7BF">
                <a:alpha val="50000"/>
              </a:srgbClr>
            </a:solidFill>
            <a:bevel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Imag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442" y="4013725"/>
            <a:ext cx="1196147" cy="1185824"/>
          </a:xfrm>
          <a:prstGeom prst="rect">
            <a:avLst/>
          </a:prstGeom>
        </p:spPr>
      </p:pic>
      <p:cxnSp>
        <p:nvCxnSpPr>
          <p:cNvPr id="47" name="Connecteur droit 46"/>
          <p:cNvCxnSpPr>
            <a:stCxn id="36" idx="0"/>
          </p:cNvCxnSpPr>
          <p:nvPr/>
        </p:nvCxnSpPr>
        <p:spPr>
          <a:xfrm flipV="1">
            <a:off x="7390737" y="1422860"/>
            <a:ext cx="583661" cy="890149"/>
          </a:xfrm>
          <a:prstGeom prst="line">
            <a:avLst/>
          </a:prstGeom>
          <a:ln w="31750" cap="rnd">
            <a:solidFill>
              <a:srgbClr val="A5D7BF">
                <a:alpha val="50000"/>
              </a:srgbClr>
            </a:solidFill>
            <a:bevel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flipH="1" flipV="1">
            <a:off x="4864687" y="2440610"/>
            <a:ext cx="1037492" cy="645327"/>
          </a:xfrm>
          <a:prstGeom prst="line">
            <a:avLst/>
          </a:prstGeom>
          <a:ln w="31750" cap="rnd">
            <a:solidFill>
              <a:srgbClr val="A5D7BF">
                <a:alpha val="50000"/>
              </a:srgbClr>
            </a:solidFill>
            <a:bevel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H="1" flipV="1">
            <a:off x="4769652" y="3851481"/>
            <a:ext cx="281152" cy="413854"/>
          </a:xfrm>
          <a:prstGeom prst="line">
            <a:avLst/>
          </a:prstGeom>
          <a:ln w="31750" cap="rnd">
            <a:solidFill>
              <a:srgbClr val="A5D7BF">
                <a:alpha val="50000"/>
              </a:srgbClr>
            </a:solidFill>
            <a:bevel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731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32227" cy="5143500"/>
          </a:xfrm>
          <a:prstGeom prst="rect">
            <a:avLst/>
          </a:prstGeom>
        </p:spPr>
      </p:pic>
      <p:sp>
        <p:nvSpPr>
          <p:cNvPr id="8" name="Sous-titre 2"/>
          <p:cNvSpPr txBox="1">
            <a:spLocks/>
          </p:cNvSpPr>
          <p:nvPr/>
        </p:nvSpPr>
        <p:spPr>
          <a:xfrm>
            <a:off x="2728735" y="842348"/>
            <a:ext cx="4486711" cy="520995"/>
          </a:xfrm>
          <a:prstGeom prst="rect">
            <a:avLst/>
          </a:prstGeom>
          <a:solidFill>
            <a:schemeClr val="bg1"/>
          </a:solidFill>
          <a:ln w="38100">
            <a:solidFill>
              <a:srgbClr val="B0D8A7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smtClean="0">
                <a:solidFill>
                  <a:srgbClr val="165BA9"/>
                </a:solidFill>
                <a:latin typeface="Calibri" charset="0"/>
                <a:ea typeface="Calibri" charset="0"/>
                <a:cs typeface="Calibri" charset="0"/>
              </a:rPr>
              <a:t>PLUS PERFORMANTE ET DURABLE</a:t>
            </a:r>
            <a:endParaRPr lang="fr-FR" sz="2400" b="1" dirty="0">
              <a:solidFill>
                <a:srgbClr val="165BA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402417" y="1618821"/>
            <a:ext cx="4136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fr-FR" sz="1600" dirty="0" smtClean="0">
                <a:solidFill>
                  <a:srgbClr val="165BA9"/>
                </a:solidFill>
                <a:latin typeface="Calibri" charset="0"/>
                <a:ea typeface="Calibri" charset="0"/>
                <a:cs typeface="Calibri" charset="0"/>
              </a:rPr>
              <a:t>Une action de nettoyage performante</a:t>
            </a:r>
            <a:endParaRPr lang="fr-FR" sz="1600" dirty="0">
              <a:solidFill>
                <a:srgbClr val="165BA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890" y="2028270"/>
            <a:ext cx="6055975" cy="1845319"/>
          </a:xfrm>
          <a:prstGeom prst="rect">
            <a:avLst/>
          </a:prstGeom>
        </p:spPr>
      </p:pic>
      <p:sp>
        <p:nvSpPr>
          <p:cNvPr id="16" name="Sous-titre 2"/>
          <p:cNvSpPr txBox="1">
            <a:spLocks/>
          </p:cNvSpPr>
          <p:nvPr/>
        </p:nvSpPr>
        <p:spPr>
          <a:xfrm>
            <a:off x="426931" y="329603"/>
            <a:ext cx="4377826" cy="512745"/>
          </a:xfrm>
          <a:prstGeom prst="rect">
            <a:avLst/>
          </a:prstGeom>
          <a:solidFill>
            <a:schemeClr val="bg1"/>
          </a:solidFill>
          <a:ln w="38100">
            <a:solidFill>
              <a:srgbClr val="B0D8A7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smtClean="0">
                <a:solidFill>
                  <a:srgbClr val="165BA9"/>
                </a:solidFill>
                <a:latin typeface="Calibri" charset="0"/>
                <a:ea typeface="Calibri" charset="0"/>
                <a:cs typeface="Calibri" charset="0"/>
              </a:rPr>
              <a:t>UNE PRESTATION DE NETTOYAGE</a:t>
            </a:r>
            <a:endParaRPr lang="fr-FR" sz="2400" b="1" dirty="0">
              <a:solidFill>
                <a:srgbClr val="165BA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402416" y="3958649"/>
            <a:ext cx="4136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fr-FR" sz="1600" dirty="0" smtClean="0">
                <a:solidFill>
                  <a:srgbClr val="165BA9"/>
                </a:solidFill>
                <a:latin typeface="Calibri" charset="0"/>
                <a:ea typeface="Calibri" charset="0"/>
                <a:cs typeface="Calibri" charset="0"/>
              </a:rPr>
              <a:t>Qui dure plus longtemps</a:t>
            </a:r>
            <a:endParaRPr lang="fr-FR" sz="1600" dirty="0">
              <a:solidFill>
                <a:srgbClr val="165BA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398" y="4798947"/>
            <a:ext cx="1063276" cy="31142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736097" y="4267085"/>
            <a:ext cx="516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6A6A6A"/>
                </a:solidFill>
                <a:latin typeface="Calibri Light" charset="0"/>
                <a:ea typeface="Calibri Light" charset="0"/>
                <a:cs typeface="Calibri Light" charset="0"/>
              </a:rPr>
              <a:t>Film actif composé de micro-organismes continuant à nettoyer et détruire les odeurs jusqu’à 8h après application.</a:t>
            </a:r>
            <a:endParaRPr lang="fr-FR" sz="1200" dirty="0">
              <a:solidFill>
                <a:srgbClr val="6A6A6A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6358270" y="4799645"/>
            <a:ext cx="1658639" cy="310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fr-FR" sz="800" dirty="0" smtClean="0">
                <a:solidFill>
                  <a:srgbClr val="6A6A6A"/>
                </a:solidFill>
                <a:latin typeface="Calibri Light" charset="0"/>
                <a:ea typeface="Calibri Light" charset="0"/>
                <a:cs typeface="Calibri Light" charset="0"/>
              </a:rPr>
              <a:t>Présentation de l’offre</a:t>
            </a:r>
            <a:r>
              <a:rPr lang="de-DE" sz="800" dirty="0" smtClean="0">
                <a:solidFill>
                  <a:srgbClr val="6A6A6A"/>
                </a:solidFill>
                <a:latin typeface="Calibri Light" charset="0"/>
                <a:ea typeface="Calibri Light" charset="0"/>
                <a:cs typeface="Calibri Light" charset="0"/>
              </a:rPr>
              <a:t>|Mars 2018</a:t>
            </a:r>
            <a:endParaRPr lang="fr-FR" sz="800" dirty="0">
              <a:solidFill>
                <a:srgbClr val="6A6A6A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228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6"/>
            <a:ext cx="2732227" cy="5143500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6358270" y="4799645"/>
            <a:ext cx="1658639" cy="310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fr-FR" sz="800" dirty="0" smtClean="0">
                <a:solidFill>
                  <a:srgbClr val="6A6A6A"/>
                </a:solidFill>
                <a:latin typeface="Avant Garde Gothic Itc T Book" charset="0"/>
                <a:ea typeface="Avant Garde Gothic Itc T Book" charset="0"/>
                <a:cs typeface="Avant Garde Gothic Itc T Book" charset="0"/>
              </a:rPr>
              <a:t>Présentation de l’offre</a:t>
            </a:r>
            <a:r>
              <a:rPr lang="de-DE" sz="800" dirty="0" smtClean="0">
                <a:solidFill>
                  <a:srgbClr val="6A6A6A"/>
                </a:solidFill>
                <a:latin typeface="Avant Garde Gothic Itc T Book" charset="0"/>
                <a:ea typeface="Avant Garde Gothic Itc T Book" charset="0"/>
                <a:cs typeface="Avant Garde Gothic Itc T Book" charset="0"/>
              </a:rPr>
              <a:t>|Mars 2018</a:t>
            </a:r>
            <a:endParaRPr lang="fr-FR" sz="800" dirty="0">
              <a:solidFill>
                <a:srgbClr val="6A6A6A"/>
              </a:solidFill>
              <a:latin typeface="Avant Garde Gothic Itc T Book" charset="0"/>
              <a:ea typeface="Avant Garde Gothic Itc T Book" charset="0"/>
              <a:cs typeface="Avant Garde Gothic Itc T Book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398" y="4798947"/>
            <a:ext cx="1063276" cy="311423"/>
          </a:xfrm>
          <a:prstGeom prst="rect">
            <a:avLst/>
          </a:prstGeom>
        </p:spPr>
      </p:pic>
      <p:sp>
        <p:nvSpPr>
          <p:cNvPr id="12" name="Sous-titre 2"/>
          <p:cNvSpPr txBox="1">
            <a:spLocks/>
          </p:cNvSpPr>
          <p:nvPr/>
        </p:nvSpPr>
        <p:spPr>
          <a:xfrm>
            <a:off x="2728736" y="842348"/>
            <a:ext cx="5383906" cy="520995"/>
          </a:xfrm>
          <a:prstGeom prst="rect">
            <a:avLst/>
          </a:prstGeom>
          <a:solidFill>
            <a:schemeClr val="bg1"/>
          </a:solidFill>
          <a:ln w="38100">
            <a:solidFill>
              <a:srgbClr val="B0D8A7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smtClean="0">
                <a:solidFill>
                  <a:srgbClr val="165BA9"/>
                </a:solidFill>
                <a:latin typeface="Calibri" charset="0"/>
                <a:ea typeface="Calibri" charset="0"/>
                <a:cs typeface="Calibri" charset="0"/>
              </a:rPr>
              <a:t>POUR VOS OCCUPANTS ET NOS AGENTS</a:t>
            </a:r>
            <a:endParaRPr lang="fr-FR" sz="2400" b="1" dirty="0">
              <a:solidFill>
                <a:srgbClr val="165BA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Sous-titre 2"/>
          <p:cNvSpPr txBox="1">
            <a:spLocks/>
          </p:cNvSpPr>
          <p:nvPr/>
        </p:nvSpPr>
        <p:spPr>
          <a:xfrm>
            <a:off x="426931" y="329603"/>
            <a:ext cx="3974948" cy="512745"/>
          </a:xfrm>
          <a:prstGeom prst="rect">
            <a:avLst/>
          </a:prstGeom>
          <a:solidFill>
            <a:schemeClr val="bg1"/>
          </a:solidFill>
          <a:ln w="38100">
            <a:solidFill>
              <a:srgbClr val="B0D8A7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smtClean="0">
                <a:solidFill>
                  <a:srgbClr val="165BA9"/>
                </a:solidFill>
                <a:latin typeface="Calibri" charset="0"/>
                <a:ea typeface="Calibri" charset="0"/>
                <a:cs typeface="Calibri" charset="0"/>
              </a:rPr>
              <a:t>DES PRODUITS SANS DANGER</a:t>
            </a:r>
            <a:endParaRPr lang="fr-FR" sz="2400" b="1" dirty="0">
              <a:solidFill>
                <a:srgbClr val="165BA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179131" y="1534729"/>
            <a:ext cx="562462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b="1" dirty="0" smtClean="0">
                <a:solidFill>
                  <a:srgbClr val="165BA9"/>
                </a:solidFill>
                <a:latin typeface="Calibri" charset="0"/>
                <a:ea typeface="Calibri" charset="0"/>
                <a:cs typeface="Calibri" charset="0"/>
              </a:rPr>
              <a:t>Des produits sans COV*, sans pictogramme et sans substance irritante</a:t>
            </a:r>
            <a:endParaRPr lang="fr-FR" sz="1300" b="1" dirty="0">
              <a:solidFill>
                <a:srgbClr val="165BA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512812" y="1808530"/>
            <a:ext cx="23882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4"/>
              </a:buBlip>
            </a:pPr>
            <a:r>
              <a:rPr lang="fr-FR" sz="1100" dirty="0" smtClean="0">
                <a:solidFill>
                  <a:srgbClr val="6A6A6A"/>
                </a:solidFill>
                <a:latin typeface="Calibri" charset="0"/>
                <a:ea typeface="Calibri" charset="0"/>
                <a:cs typeface="Calibri" charset="0"/>
              </a:rPr>
              <a:t>Suppression du risque chimique </a:t>
            </a:r>
            <a:endParaRPr lang="fr-FR" sz="1100" dirty="0">
              <a:solidFill>
                <a:srgbClr val="6A6A6A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512812" y="2064474"/>
            <a:ext cx="37066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4"/>
              </a:buBlip>
            </a:pPr>
            <a:r>
              <a:rPr lang="fr-FR" sz="1100" smtClean="0">
                <a:solidFill>
                  <a:srgbClr val="6A6A6A"/>
                </a:solidFill>
                <a:latin typeface="Calibri" charset="0"/>
                <a:ea typeface="Calibri" charset="0"/>
                <a:cs typeface="Calibri" charset="0"/>
              </a:rPr>
              <a:t>Formulations associant des ingrédients actifs uniques :</a:t>
            </a:r>
            <a:endParaRPr lang="fr-FR" sz="1100" dirty="0" smtClean="0">
              <a:solidFill>
                <a:srgbClr val="6A6A6A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704198" y="2326084"/>
            <a:ext cx="37066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r-FR" sz="1100" dirty="0" smtClean="0">
                <a:solidFill>
                  <a:srgbClr val="6A6A6A"/>
                </a:solidFill>
                <a:latin typeface="Calibri Light" charset="0"/>
                <a:ea typeface="Calibri Light" charset="0"/>
                <a:cs typeface="Calibri Light" charset="0"/>
              </a:rPr>
              <a:t>Des bactéries spécialement adaptées</a:t>
            </a:r>
          </a:p>
          <a:p>
            <a:pPr marL="171450" indent="-171450">
              <a:buFontTx/>
              <a:buChar char="-"/>
            </a:pPr>
            <a:r>
              <a:rPr lang="fr-FR" sz="1100" dirty="0" smtClean="0">
                <a:solidFill>
                  <a:srgbClr val="6A6A6A"/>
                </a:solidFill>
                <a:latin typeface="Calibri Light" charset="0"/>
                <a:ea typeface="Calibri Light" charset="0"/>
                <a:cs typeface="Calibri Light" charset="0"/>
              </a:rPr>
              <a:t>Des extraits fermentaires</a:t>
            </a:r>
          </a:p>
          <a:p>
            <a:pPr marL="171450" indent="-171450">
              <a:buFontTx/>
              <a:buChar char="-"/>
            </a:pPr>
            <a:r>
              <a:rPr lang="fr-FR" sz="1100" dirty="0" smtClean="0">
                <a:solidFill>
                  <a:srgbClr val="6A6A6A"/>
                </a:solidFill>
                <a:latin typeface="Calibri Light" charset="0"/>
                <a:ea typeface="Calibri Light" charset="0"/>
                <a:cs typeface="Calibri Light" charset="0"/>
              </a:rPr>
              <a:t>Des agents de solubilisation biodégradables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179131" y="3100472"/>
            <a:ext cx="596486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b="1" dirty="0" smtClean="0">
                <a:solidFill>
                  <a:srgbClr val="165BA9"/>
                </a:solidFill>
                <a:latin typeface="Calibri" charset="0"/>
                <a:ea typeface="Calibri" charset="0"/>
                <a:cs typeface="Calibri" charset="0"/>
              </a:rPr>
              <a:t>Une dilution maitrisée des produits grâce à notre centrale « </a:t>
            </a:r>
            <a:r>
              <a:rPr lang="fr-FR" sz="1300" b="1" dirty="0" err="1" smtClean="0">
                <a:solidFill>
                  <a:srgbClr val="165BA9"/>
                </a:solidFill>
                <a:latin typeface="Calibri" charset="0"/>
                <a:ea typeface="Calibri" charset="0"/>
                <a:cs typeface="Calibri" charset="0"/>
              </a:rPr>
              <a:t>Dilumob</a:t>
            </a:r>
            <a:r>
              <a:rPr lang="fr-FR" sz="1300" b="1" dirty="0" smtClean="0">
                <a:solidFill>
                  <a:srgbClr val="165BA9"/>
                </a:solidFill>
                <a:latin typeface="Calibri" charset="0"/>
                <a:ea typeface="Calibri" charset="0"/>
                <a:cs typeface="Calibri" charset="0"/>
              </a:rPr>
              <a:t> » brevetée</a:t>
            </a:r>
            <a:endParaRPr lang="fr-FR" sz="1300" b="1" dirty="0">
              <a:solidFill>
                <a:srgbClr val="165BA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512812" y="3374273"/>
            <a:ext cx="4461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4"/>
              </a:buBlip>
            </a:pPr>
            <a:r>
              <a:rPr lang="fr-FR" sz="1100" dirty="0" smtClean="0">
                <a:solidFill>
                  <a:srgbClr val="6A6A6A"/>
                </a:solidFill>
                <a:latin typeface="Calibri" charset="0"/>
                <a:ea typeface="Calibri" charset="0"/>
                <a:cs typeface="Calibri" charset="0"/>
              </a:rPr>
              <a:t>Limitation des risques de surconsommation d’eau ou de produit</a:t>
            </a:r>
            <a:endParaRPr lang="fr-FR" sz="1100" dirty="0">
              <a:solidFill>
                <a:srgbClr val="6A6A6A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512812" y="3630217"/>
            <a:ext cx="48656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4"/>
              </a:buBlip>
            </a:pPr>
            <a:r>
              <a:rPr lang="fr-FR" sz="1100" dirty="0" smtClean="0">
                <a:solidFill>
                  <a:srgbClr val="6A6A6A"/>
                </a:solidFill>
                <a:latin typeface="Calibri" charset="0"/>
                <a:ea typeface="Calibri" charset="0"/>
                <a:cs typeface="Calibri" charset="0"/>
              </a:rPr>
              <a:t>Produits ultra-concentrés pour une </a:t>
            </a:r>
            <a:r>
              <a:rPr lang="fr-FR" sz="1100" smtClean="0">
                <a:solidFill>
                  <a:srgbClr val="6A6A6A"/>
                </a:solidFill>
                <a:latin typeface="Calibri" charset="0"/>
                <a:ea typeface="Calibri" charset="0"/>
                <a:cs typeface="Calibri" charset="0"/>
              </a:rPr>
              <a:t>disponibilité permanente des produits</a:t>
            </a:r>
            <a:endParaRPr lang="fr-FR" sz="1100" dirty="0" smtClean="0">
              <a:solidFill>
                <a:srgbClr val="6A6A6A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179131" y="4129184"/>
            <a:ext cx="562462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b="1" dirty="0" smtClean="0">
                <a:solidFill>
                  <a:srgbClr val="165BA9"/>
                </a:solidFill>
                <a:latin typeface="Calibri" charset="0"/>
                <a:ea typeface="Calibri" charset="0"/>
                <a:cs typeface="Calibri" charset="0"/>
              </a:rPr>
              <a:t>Une prise en main rapide</a:t>
            </a:r>
            <a:endParaRPr lang="fr-FR" sz="1300" b="1" dirty="0">
              <a:solidFill>
                <a:srgbClr val="165BA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512812" y="4402985"/>
            <a:ext cx="38980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4"/>
              </a:buBlip>
            </a:pPr>
            <a:r>
              <a:rPr lang="fr-FR" sz="1100" dirty="0" smtClean="0">
                <a:solidFill>
                  <a:srgbClr val="6A6A6A"/>
                </a:solidFill>
                <a:latin typeface="Calibri" charset="0"/>
                <a:ea typeface="Calibri" charset="0"/>
                <a:cs typeface="Calibri" charset="0"/>
              </a:rPr>
              <a:t>3 produits </a:t>
            </a:r>
            <a:r>
              <a:rPr lang="fr-FR" sz="1100" smtClean="0">
                <a:solidFill>
                  <a:srgbClr val="6A6A6A"/>
                </a:solidFill>
                <a:latin typeface="Calibri" charset="0"/>
                <a:ea typeface="Calibri" charset="0"/>
                <a:cs typeface="Calibri" charset="0"/>
              </a:rPr>
              <a:t>biotechnologiques couvrant 80% des besoins</a:t>
            </a:r>
            <a:endParaRPr lang="fr-FR" sz="1100" dirty="0">
              <a:solidFill>
                <a:srgbClr val="6A6A6A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512812" y="4658929"/>
            <a:ext cx="37066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4"/>
              </a:buBlip>
            </a:pPr>
            <a:r>
              <a:rPr lang="fr-FR" sz="1100" dirty="0" smtClean="0">
                <a:solidFill>
                  <a:srgbClr val="6A6A6A"/>
                </a:solidFill>
                <a:latin typeface="Calibri" charset="0"/>
                <a:ea typeface="Calibri" charset="0"/>
                <a:cs typeface="Calibri" charset="0"/>
              </a:rPr>
              <a:t>Formation rapide et efficace des agents</a:t>
            </a:r>
          </a:p>
        </p:txBody>
      </p:sp>
      <p:sp>
        <p:nvSpPr>
          <p:cNvPr id="24" name="Sous-titre 2"/>
          <p:cNvSpPr txBox="1">
            <a:spLocks/>
          </p:cNvSpPr>
          <p:nvPr/>
        </p:nvSpPr>
        <p:spPr>
          <a:xfrm>
            <a:off x="610123" y="1593477"/>
            <a:ext cx="1433772" cy="293006"/>
          </a:xfrm>
          <a:prstGeom prst="rect">
            <a:avLst/>
          </a:prstGeom>
          <a:solidFill>
            <a:schemeClr val="bg1"/>
          </a:solidFill>
          <a:ln w="38100">
            <a:solidFill>
              <a:srgbClr val="B0D8A7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300" dirty="0" smtClean="0">
                <a:solidFill>
                  <a:srgbClr val="165BA9"/>
                </a:solidFill>
                <a:latin typeface="Avant Garde Gothic Itc T Book" charset="0"/>
                <a:ea typeface="Avant Garde Gothic Itc T Book" charset="0"/>
                <a:cs typeface="Avant Garde Gothic Itc T Book" charset="0"/>
              </a:rPr>
              <a:t>Le saviez-vous ?</a:t>
            </a:r>
            <a:endParaRPr lang="fr-FR" sz="1300" dirty="0">
              <a:solidFill>
                <a:srgbClr val="165BA9"/>
              </a:solidFill>
              <a:latin typeface="Avant Garde Gothic Itc T Book" charset="0"/>
              <a:ea typeface="Avant Garde Gothic Itc T Book" charset="0"/>
              <a:cs typeface="Avant Garde Gothic Itc T Book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37720" y="2195279"/>
            <a:ext cx="1869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165BA9"/>
                </a:solidFill>
                <a:latin typeface="Calibri" charset="0"/>
                <a:ea typeface="Calibri" charset="0"/>
                <a:cs typeface="Calibri" charset="0"/>
              </a:rPr>
              <a:t>Méfiez-vous des bonnes odeurs ! </a:t>
            </a:r>
            <a:endParaRPr lang="fr-FR" sz="1800" b="1" dirty="0">
              <a:solidFill>
                <a:srgbClr val="165BA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60671" y="2961972"/>
            <a:ext cx="1532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165BA9"/>
                </a:solidFill>
                <a:latin typeface="Calibri Light" charset="0"/>
                <a:ea typeface="Calibri Light" charset="0"/>
                <a:cs typeface="Calibri Light" charset="0"/>
              </a:rPr>
              <a:t>« Odeur de propre »</a:t>
            </a:r>
            <a:endParaRPr lang="fr-FR" sz="1200" dirty="0">
              <a:solidFill>
                <a:srgbClr val="165BA9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170269" y="3146271"/>
            <a:ext cx="275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165BA9"/>
                </a:solidFill>
                <a:latin typeface="Avant Garde Gothic Itc T Medium" charset="0"/>
                <a:ea typeface="Avant Garde Gothic Itc T Medium" charset="0"/>
                <a:cs typeface="Avant Garde Gothic Itc T Medium" charset="0"/>
              </a:rPr>
              <a:t>=</a:t>
            </a:r>
            <a:endParaRPr lang="fr-FR" sz="1400" dirty="0">
              <a:solidFill>
                <a:srgbClr val="165BA9"/>
              </a:solidFill>
              <a:latin typeface="Avant Garde Gothic Itc T Medium" charset="0"/>
              <a:ea typeface="Avant Garde Gothic Itc T Medium" charset="0"/>
              <a:cs typeface="Avant Garde Gothic Itc T Medium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8233" y="3310475"/>
            <a:ext cx="2579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165BA9"/>
                </a:solidFill>
                <a:latin typeface="Calibri Light" charset="0"/>
                <a:ea typeface="Calibri Light" charset="0"/>
                <a:cs typeface="Calibri Light" charset="0"/>
              </a:rPr>
              <a:t>Composés Organiques Volatils</a:t>
            </a:r>
          </a:p>
          <a:p>
            <a:pPr algn="ctr"/>
            <a:r>
              <a:rPr lang="fr-FR" sz="1200" dirty="0" smtClean="0">
                <a:solidFill>
                  <a:srgbClr val="165BA9"/>
                </a:solidFill>
                <a:latin typeface="Calibri Light" charset="0"/>
                <a:ea typeface="Calibri Light" charset="0"/>
                <a:cs typeface="Calibri Light" charset="0"/>
              </a:rPr>
              <a:t>(C.O.V.)</a:t>
            </a:r>
            <a:endParaRPr lang="fr-FR" sz="1200" dirty="0">
              <a:solidFill>
                <a:srgbClr val="165BA9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173809" y="3745231"/>
            <a:ext cx="275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165BA9"/>
                </a:solidFill>
                <a:latin typeface="Avant Garde Gothic Itc T Medium" charset="0"/>
                <a:ea typeface="Avant Garde Gothic Itc T Medium" charset="0"/>
                <a:cs typeface="Avant Garde Gothic Itc T Medium" charset="0"/>
              </a:rPr>
              <a:t>=</a:t>
            </a:r>
            <a:endParaRPr lang="fr-FR" sz="1400" dirty="0">
              <a:solidFill>
                <a:srgbClr val="165BA9"/>
              </a:solidFill>
              <a:latin typeface="Avant Garde Gothic Itc T Medium" charset="0"/>
              <a:ea typeface="Avant Garde Gothic Itc T Medium" charset="0"/>
              <a:cs typeface="Avant Garde Gothic Itc T Medium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7095" y="3953956"/>
            <a:ext cx="2579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165BA9"/>
                </a:solidFill>
                <a:latin typeface="Calibri" charset="0"/>
                <a:ea typeface="Calibri" charset="0"/>
                <a:cs typeface="Calibri" charset="0"/>
              </a:rPr>
              <a:t>Effets indésirables pour la santé et l’environnement</a:t>
            </a:r>
            <a:endParaRPr lang="fr-FR" sz="1200" b="1" dirty="0">
              <a:solidFill>
                <a:srgbClr val="165BA9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750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6"/>
            <a:ext cx="2732227" cy="5143500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6358270" y="4799645"/>
            <a:ext cx="1658639" cy="310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fr-FR" sz="800" dirty="0" smtClean="0">
                <a:solidFill>
                  <a:srgbClr val="6A6A6A"/>
                </a:solidFill>
                <a:latin typeface="Avant Garde Gothic Itc T Book" charset="0"/>
                <a:ea typeface="Avant Garde Gothic Itc T Book" charset="0"/>
                <a:cs typeface="Avant Garde Gothic Itc T Book" charset="0"/>
              </a:rPr>
              <a:t>Présentation de l’offre</a:t>
            </a:r>
            <a:r>
              <a:rPr lang="de-DE" sz="800" dirty="0" smtClean="0">
                <a:solidFill>
                  <a:srgbClr val="6A6A6A"/>
                </a:solidFill>
                <a:latin typeface="Avant Garde Gothic Itc T Book" charset="0"/>
                <a:ea typeface="Avant Garde Gothic Itc T Book" charset="0"/>
                <a:cs typeface="Avant Garde Gothic Itc T Book" charset="0"/>
              </a:rPr>
              <a:t>|Mars 2018</a:t>
            </a:r>
            <a:endParaRPr lang="fr-FR" sz="800" dirty="0">
              <a:solidFill>
                <a:srgbClr val="6A6A6A"/>
              </a:solidFill>
              <a:latin typeface="Avant Garde Gothic Itc T Book" charset="0"/>
              <a:ea typeface="Avant Garde Gothic Itc T Book" charset="0"/>
              <a:cs typeface="Avant Garde Gothic Itc T Book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398" y="4798947"/>
            <a:ext cx="1063276" cy="311423"/>
          </a:xfrm>
          <a:prstGeom prst="rect">
            <a:avLst/>
          </a:prstGeom>
        </p:spPr>
      </p:pic>
      <p:sp>
        <p:nvSpPr>
          <p:cNvPr id="12" name="Sous-titre 2"/>
          <p:cNvSpPr txBox="1">
            <a:spLocks/>
          </p:cNvSpPr>
          <p:nvPr/>
        </p:nvSpPr>
        <p:spPr>
          <a:xfrm>
            <a:off x="2728736" y="842348"/>
            <a:ext cx="3721940" cy="520995"/>
          </a:xfrm>
          <a:prstGeom prst="rect">
            <a:avLst/>
          </a:prstGeom>
          <a:solidFill>
            <a:schemeClr val="bg1"/>
          </a:solidFill>
          <a:ln w="38100">
            <a:solidFill>
              <a:srgbClr val="B0D8A7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smtClean="0">
                <a:solidFill>
                  <a:srgbClr val="165BA9"/>
                </a:solidFill>
                <a:latin typeface="Calibri" charset="0"/>
                <a:ea typeface="Calibri" charset="0"/>
                <a:cs typeface="Calibri" charset="0"/>
              </a:rPr>
              <a:t>EMPREINTES ÉCOLOGIQUES</a:t>
            </a:r>
            <a:endParaRPr lang="fr-FR" sz="2400" b="1" dirty="0">
              <a:solidFill>
                <a:srgbClr val="165BA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Sous-titre 2"/>
          <p:cNvSpPr txBox="1">
            <a:spLocks/>
          </p:cNvSpPr>
          <p:nvPr/>
        </p:nvSpPr>
        <p:spPr>
          <a:xfrm>
            <a:off x="426931" y="329603"/>
            <a:ext cx="3164167" cy="512745"/>
          </a:xfrm>
          <a:prstGeom prst="rect">
            <a:avLst/>
          </a:prstGeom>
          <a:solidFill>
            <a:schemeClr val="bg1"/>
          </a:solidFill>
          <a:ln w="38100">
            <a:solidFill>
              <a:srgbClr val="B0D8A7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smtClean="0">
                <a:solidFill>
                  <a:srgbClr val="165BA9"/>
                </a:solidFill>
                <a:latin typeface="Calibri" charset="0"/>
                <a:ea typeface="Calibri" charset="0"/>
                <a:cs typeface="Calibri" charset="0"/>
              </a:rPr>
              <a:t>LA RÉDUCTION DE NOS</a:t>
            </a:r>
            <a:endParaRPr lang="fr-FR" sz="2400" b="1" dirty="0">
              <a:solidFill>
                <a:srgbClr val="165BA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179131" y="1704852"/>
            <a:ext cx="43274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b="1" dirty="0" smtClean="0">
                <a:solidFill>
                  <a:srgbClr val="165BA9"/>
                </a:solidFill>
                <a:latin typeface="Calibri" charset="0"/>
                <a:ea typeface="Calibri" charset="0"/>
                <a:cs typeface="Calibri" charset="0"/>
              </a:rPr>
              <a:t>Une réduction des transports et de l’émission de CO2</a:t>
            </a:r>
            <a:endParaRPr lang="fr-FR" sz="1300" b="1" dirty="0">
              <a:solidFill>
                <a:srgbClr val="165BA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512812" y="1978653"/>
            <a:ext cx="23882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4"/>
              </a:buBlip>
            </a:pPr>
            <a:r>
              <a:rPr lang="fr-FR" sz="1100" dirty="0" smtClean="0">
                <a:solidFill>
                  <a:srgbClr val="6A6A6A"/>
                </a:solidFill>
                <a:latin typeface="Calibri" charset="0"/>
                <a:ea typeface="Calibri" charset="0"/>
                <a:cs typeface="Calibri" charset="0"/>
              </a:rPr>
              <a:t>Des produits ultra-concentrés</a:t>
            </a:r>
            <a:endParaRPr lang="fr-FR" sz="1100" dirty="0">
              <a:solidFill>
                <a:srgbClr val="6A6A6A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512812" y="2213443"/>
            <a:ext cx="37066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4"/>
              </a:buBlip>
            </a:pPr>
            <a:r>
              <a:rPr lang="fr-FR" sz="1100" dirty="0" smtClean="0">
                <a:solidFill>
                  <a:srgbClr val="6A6A6A"/>
                </a:solidFill>
                <a:latin typeface="Calibri" charset="0"/>
                <a:ea typeface="Calibri" charset="0"/>
                <a:cs typeface="Calibri" charset="0"/>
              </a:rPr>
              <a:t>Réduction de la fréquence des livraisons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3512812" y="2454133"/>
            <a:ext cx="37066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4"/>
              </a:buBlip>
            </a:pPr>
            <a:r>
              <a:rPr lang="fr-FR" sz="1100" dirty="0" smtClean="0">
                <a:solidFill>
                  <a:srgbClr val="6A6A6A"/>
                </a:solidFill>
                <a:latin typeface="Calibri" charset="0"/>
                <a:ea typeface="Calibri" charset="0"/>
                <a:cs typeface="Calibri" charset="0"/>
              </a:rPr>
              <a:t>Diminution du nombre de références produit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179131" y="2908972"/>
            <a:ext cx="534818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b="1" dirty="0" smtClean="0">
                <a:solidFill>
                  <a:srgbClr val="165BA9"/>
                </a:solidFill>
                <a:latin typeface="Calibri" charset="0"/>
                <a:ea typeface="Calibri" charset="0"/>
                <a:cs typeface="Calibri" charset="0"/>
              </a:rPr>
              <a:t>Une biodégradabilité deux fois plus rapide que le </a:t>
            </a:r>
            <a:r>
              <a:rPr lang="fr-FR" sz="1300" b="1" smtClean="0">
                <a:solidFill>
                  <a:srgbClr val="165BA9"/>
                </a:solidFill>
                <a:latin typeface="Calibri" charset="0"/>
                <a:ea typeface="Calibri" charset="0"/>
                <a:cs typeface="Calibri" charset="0"/>
              </a:rPr>
              <a:t>standard Ecolabel</a:t>
            </a:r>
            <a:endParaRPr lang="fr-FR" sz="1300" b="1" dirty="0">
              <a:solidFill>
                <a:srgbClr val="165BA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512812" y="3182773"/>
            <a:ext cx="54614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4"/>
              </a:buBlip>
            </a:pPr>
            <a:r>
              <a:rPr lang="fr-FR" sz="1100" dirty="0" smtClean="0">
                <a:solidFill>
                  <a:srgbClr val="6A6A6A"/>
                </a:solidFill>
                <a:latin typeface="Calibri" charset="0"/>
                <a:ea typeface="Calibri" charset="0"/>
                <a:cs typeface="Calibri" charset="0"/>
              </a:rPr>
              <a:t>95 à 100% en moins de 14 jours contre </a:t>
            </a:r>
            <a:r>
              <a:rPr lang="fr-FR" sz="1100" smtClean="0">
                <a:solidFill>
                  <a:srgbClr val="6A6A6A"/>
                </a:solidFill>
                <a:latin typeface="Calibri" charset="0"/>
                <a:ea typeface="Calibri" charset="0"/>
                <a:cs typeface="Calibri" charset="0"/>
              </a:rPr>
              <a:t>28 jours à 60% pour les produits écolabels</a:t>
            </a:r>
            <a:endParaRPr lang="fr-FR" sz="1100" dirty="0">
              <a:solidFill>
                <a:srgbClr val="6A6A6A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512812" y="3417563"/>
            <a:ext cx="37066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4"/>
              </a:buBlip>
            </a:pPr>
            <a:r>
              <a:rPr lang="fr-FR" sz="1100" dirty="0" smtClean="0">
                <a:solidFill>
                  <a:srgbClr val="6A6A6A"/>
                </a:solidFill>
                <a:latin typeface="Calibri" charset="0"/>
                <a:ea typeface="Calibri" charset="0"/>
                <a:cs typeface="Calibri" charset="0"/>
              </a:rPr>
              <a:t>La diminution des rejets chimiques aux effluents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3179131" y="3877971"/>
            <a:ext cx="534818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b="1" dirty="0" smtClean="0">
                <a:solidFill>
                  <a:srgbClr val="165BA9"/>
                </a:solidFill>
                <a:latin typeface="Calibri" charset="0"/>
                <a:ea typeface="Calibri" charset="0"/>
                <a:cs typeface="Calibri" charset="0"/>
              </a:rPr>
              <a:t>Des contenants réutilisés pour moins de </a:t>
            </a:r>
            <a:r>
              <a:rPr lang="fr-FR" sz="1300" b="1" smtClean="0">
                <a:solidFill>
                  <a:srgbClr val="165BA9"/>
                </a:solidFill>
                <a:latin typeface="Calibri" charset="0"/>
                <a:ea typeface="Calibri" charset="0"/>
                <a:cs typeface="Calibri" charset="0"/>
              </a:rPr>
              <a:t>déchets plastiques</a:t>
            </a:r>
            <a:endParaRPr lang="fr-FR" sz="1300" b="1" dirty="0">
              <a:solidFill>
                <a:srgbClr val="165BA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7" y="2625421"/>
            <a:ext cx="3080064" cy="151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7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p:Policy xmlns:p="office.server.policy" id="ONET.Retention.Fichier" local="false">
  <p:Name>ONET Stratégie de Rétention</p:Name>
  <p:Description>Définition de la stratégie de rétention Onet.</p:Description>
  <p:Statement/>
  <p:PolicyItems>
    <p:PolicyItem featureId="Microsoft.Office.RecordsManagement.PolicyFeatures.Expiration" staticId="0x01010013DDAF76F8FE48379D01D45780D991B5|-1990460565" UniqueId="67eca5e1-af67-4e19-89fe-ffddda353b35">
      <p:Name>Rétention</p:Name>
      <p:Description>Planification automatique du contenu à traiter, et exécution d’une action de rétention sur le contenu qui a atteint la date d’échéance définie.</p:Description>
      <p:CustomData>
        <Schedules nextStageId="3">
          <Schedule type="Default">
            <stages>
              <data stageId="1">
                <formula id="ONET.Retention.Fichier.Formula.BeforeExpirationFormula"/>
                <action type="action" id="ONET.Retention.Fichier.Action.AlertExpirationAction"/>
              </data>
              <data stageId="2">
                <formula id="ONET.Retention.Fichier.Formula.OnExpirationFormula"/>
                <action type="action" id="Microsoft.Office.RecordsManagement.PolicyFeatures.Expiration.Action.SubmitFileMove" destnExplanation="Déplacer le fichier vers le centre des archives" destnId="cff454fc-801e-428a-b5d6-1b832b9c966d" destnName="Centre des archives" destnUrl="/archives/_vti_bin/officialfile.asmx"/>
              </data>
            </stages>
          </Schedule>
        </Schedules>
      </p:CustomData>
    </p:PolicyItem>
  </p:PolicyItems>
</p:Policy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ichier" ma:contentTypeID="0x01010013DDAF76F8FE48379D01D45780D991B50046588FF469BFA64FABDCEB9B1CFA67BC" ma:contentTypeVersion="12" ma:contentTypeDescription="Fichier Onet" ma:contentTypeScope="" ma:versionID="7000a518485b35a0e9a7d5cefad7887d">
  <xsd:schema xmlns:xsd="http://www.w3.org/2001/XMLSchema" xmlns:xs="http://www.w3.org/2001/XMLSchema" xmlns:p="http://schemas.microsoft.com/office/2006/metadata/properties" xmlns:ns1="http://schemas.microsoft.com/sharepoint/v3" xmlns:ns2="57f0c9fd-646c-40cb-8b45-39c86fc5ba59" xmlns:ns3="d69017ed-998c-4dcb-b0e1-7484bde5d8df" targetNamespace="http://schemas.microsoft.com/office/2006/metadata/properties" ma:root="true" ma:fieldsID="73240507007f03a75fd75d029e39025d" ns1:_="" ns2:_="" ns3:_="">
    <xsd:import namespace="http://schemas.microsoft.com/sharepoint/v3"/>
    <xsd:import namespace="57f0c9fd-646c-40cb-8b45-39c86fc5ba59"/>
    <xsd:import namespace="d69017ed-998c-4dcb-b0e1-7484bde5d8d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onetExpiration"/>
                <xsd:element ref="ns3:onetDomaineReferentTaxHTField0" minOccurs="0"/>
                <xsd:element ref="ns3:onetDomainesAppTaxHTField0" minOccurs="0"/>
                <xsd:element ref="ns3:onetFileAuteur" minOccurs="0"/>
                <xsd:element ref="ns3:onetDernierModificateur" minOccurs="0"/>
                <xsd:element ref="ns3:onetEmailDernier" minOccurs="0"/>
                <xsd:element ref="ns1:_dlc_Exempt" minOccurs="0"/>
                <xsd:element ref="ns1:_dlc_ExpireDateSaved" minOccurs="0"/>
                <xsd:element ref="ns1:_dlc_ExpireDate" minOccurs="0"/>
                <xsd:element ref="ns2:TaxCatchAll" minOccurs="0"/>
                <xsd:element ref="ns3:onetProcessusRefTaxHTField0" minOccurs="0"/>
                <xsd:element ref="ns3:onetDocAppGr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9" nillable="true" ma:displayName="Exempt de la stratégie" ma:hidden="true" ma:internalName="_dlc_Exempt" ma:readOnly="true">
      <xsd:simpleType>
        <xsd:restriction base="dms:Unknown"/>
      </xsd:simpleType>
    </xsd:element>
    <xsd:element name="_dlc_ExpireDateSaved" ma:index="20" nillable="true" ma:displayName="Date d’expiration d’origine" ma:hidden="true" ma:internalName="_dlc_ExpireDateSaved" ma:readOnly="true">
      <xsd:simpleType>
        <xsd:restriction base="dms:DateTime"/>
      </xsd:simpleType>
    </xsd:element>
    <xsd:element name="_dlc_ExpireDate" ma:index="21" nillable="true" ma:displayName="Date d’expiration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0c9fd-646c-40cb-8b45-39c86fc5ba5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Conserver l’ID" ma:description="Conserver l’ID lors de l’ajout." ma:hidden="true" ma:internalName="_dlc_DocIdPersistId" ma:readOnly="true">
      <xsd:simpleType>
        <xsd:restriction base="dms:Boolean"/>
      </xsd:simpleType>
    </xsd:element>
    <xsd:element name="TaxCatchAll" ma:index="22" nillable="true" ma:displayName="Colonne Attraper tout de Taxonomie" ma:hidden="true" ma:list="{4d3ea326-a731-4226-a654-d8aed3462d4d}" ma:internalName="TaxCatchAll" ma:showField="CatchAllData" ma:web="57f0c9fd-646c-40cb-8b45-39c86fc5ba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9017ed-998c-4dcb-b0e1-7484bde5d8df" elementFormDefault="qualified">
    <xsd:import namespace="http://schemas.microsoft.com/office/2006/documentManagement/types"/>
    <xsd:import namespace="http://schemas.microsoft.com/office/infopath/2007/PartnerControls"/>
    <xsd:element name="onetExpiration" ma:index="11" ma:displayName="Date d'expiration" ma:description="La date d'expiration correspond à la date à laquelle ce document est déplacé dans le centre des archives (uniquement accessibles aux administrateurs du centre des archives)." ma:format="DateOnly" ma:internalName="onetExpiration">
      <xsd:simpleType>
        <xsd:restriction base="dms:DateTime"/>
      </xsd:simpleType>
    </xsd:element>
    <xsd:element name="onetDomaineReferentTaxHTField0" ma:index="13" ma:taxonomy="true" ma:internalName="onetDomaineReferentTaxHTField0" ma:taxonomyFieldName="onetDomaineReferent" ma:displayName="Domaine référent" ma:fieldId="{5590da70-059b-4820-a2fb-ac210597ee0e}" ma:sspId="04c2726b-4bb0-4e43-b0c9-00051103eccf" ma:termSetId="750f0570-6acf-45aa-bfe1-84bff4f401b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netDomainesAppTaxHTField0" ma:index="15" nillable="true" ma:taxonomy="true" ma:internalName="onetDomainesAppTaxHTField0" ma:taxonomyFieldName="onetDomainesApp" ma:displayName="Domaines d'application" ma:fieldId="{1d1a84d2-acb1-4d5d-bc6f-93becec9f73d}" ma:taxonomyMulti="true" ma:sspId="04c2726b-4bb0-4e43-b0c9-00051103eccf" ma:termSetId="750f0570-6acf-45aa-bfe1-84bff4f401b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netFileAuteur" ma:index="16" nillable="true" ma:displayName="Auteur" ma:internalName="onetFileAuteur">
      <xsd:simpleType>
        <xsd:restriction base="dms:Text"/>
      </xsd:simpleType>
    </xsd:element>
    <xsd:element name="onetDernierModificateur" ma:index="17" nillable="true" ma:displayName="Dernier modificateur" ma:internalName="onetDernierModificateur">
      <xsd:simpleType>
        <xsd:restriction base="dms:Text"/>
      </xsd:simpleType>
    </xsd:element>
    <xsd:element name="onetEmailDernier" ma:index="18" nillable="true" ma:displayName="Email du dernier modificateur" ma:internalName="onetEmailDernier">
      <xsd:simpleType>
        <xsd:restriction base="dms:Text"/>
      </xsd:simpleType>
    </xsd:element>
    <xsd:element name="onetProcessusRefTaxHTField0" ma:index="23" nillable="true" ma:taxonomy="true" ma:internalName="onetProcessusRefTaxHTField0" ma:taxonomyFieldName="onetProcessusRef" ma:displayName="Processus de référence" ma:fieldId="{c095a041-48e6-444c-b38d-afef1f819f9f}" ma:sspId="04c2726b-4bb0-4e43-b0c9-00051103eccf" ma:termSetId="06952b67-3522-4a94-ade4-52d3559df40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netDocAppGrp" ma:index="24" nillable="true" ma:displayName="Document Applicable Groupe" ma:default="0" ma:description="Cette case est réservée aux services ou directions des SUPPORTS CENTRALISES souhaitant diffuser et faire appliquer un document à l’ensemble du Groupe. Ce document doit avoir reçu un avis préalable du service Contrôle Interne." ma:internalName="onetDocAppGrp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/>
    <Synchronization>Asynchronous</Synchronization>
    <Type>10002</Type>
    <SequenceNumber>10000</SequenceNumber>
    <Url/>
    <Assembly>ONET.Intranet.SharePoint, Version=1.0.0.0, Culture=neutral, PublicKeyToken=137e7aa8626925cd</Assembly>
    <Class>ONET.Intranet.SharePoint.EventReceivers.FileAuthorsPersistenceEventReceiver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netDernierModificateur xmlns="d69017ed-998c-4dcb-b0e1-7484bde5d8df">Royal Anne-Gaelle</onetDernierModificateur>
    <onetEmailDernier xmlns="d69017ed-998c-4dcb-b0e1-7484bde5d8df">agroyal@Onet.fr</onetEmailDernier>
    <onetDocAppGrp xmlns="d69017ed-998c-4dcb-b0e1-7484bde5d8df">false</onetDocAppGrp>
    <onetDomaineReferentTaxHTField0 xmlns="d69017ed-998c-4dcb-b0e1-7484bde5d8df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Marketing</TermName>
          <TermId xmlns="http://schemas.microsoft.com/office/infopath/2007/PartnerControls">12e6a83e-d062-4782-827b-d8b3fecf9eeb</TermId>
        </TermInfo>
      </Terms>
    </onetDomaineReferentTaxHTField0>
    <onetDomainesAppTaxHTField0 xmlns="d69017ed-998c-4dcb-b0e1-7484bde5d8df">
      <Terms xmlns="http://schemas.microsoft.com/office/infopath/2007/PartnerControls"/>
    </onetDomainesAppTaxHTField0>
    <onetFileAuteur xmlns="d69017ed-998c-4dcb-b0e1-7484bde5d8df">Royal Anne-Gaelle</onetFileAuteur>
    <onetProcessusRefTaxHTField0 xmlns="d69017ed-998c-4dcb-b0e1-7484bde5d8df">
      <Terms xmlns="http://schemas.microsoft.com/office/infopath/2007/PartnerControls"/>
    </onetProcessusRefTaxHTField0>
    <onetExpiration xmlns="d69017ed-998c-4dcb-b0e1-7484bde5d8df">2021-04-09T22:00:00+00:00</onetExpiration>
    <TaxCatchAll xmlns="57f0c9fd-646c-40cb-8b45-39c86fc5ba59">
      <Value>2</Value>
    </TaxCatchAll>
    <_dlc_ExpireDateSaved xmlns="http://schemas.microsoft.com/sharepoint/v3" xsi:nil="true"/>
    <_dlc_ExpireDate xmlns="http://schemas.microsoft.com/sharepoint/v3">2021-03-12T23:00:00+00:00</_dlc_ExpireDate>
  </documentManagement>
</p:properties>
</file>

<file path=customXml/itemProps1.xml><?xml version="1.0" encoding="utf-8"?>
<ds:datastoreItem xmlns:ds="http://schemas.openxmlformats.org/officeDocument/2006/customXml" ds:itemID="{F255D842-5BA6-4DC1-B6B7-F26E1A21E401}"/>
</file>

<file path=customXml/itemProps2.xml><?xml version="1.0" encoding="utf-8"?>
<ds:datastoreItem xmlns:ds="http://schemas.openxmlformats.org/officeDocument/2006/customXml" ds:itemID="{D25DDBFC-5C16-4583-B61E-4F69F1A68129}"/>
</file>

<file path=customXml/itemProps3.xml><?xml version="1.0" encoding="utf-8"?>
<ds:datastoreItem xmlns:ds="http://schemas.openxmlformats.org/officeDocument/2006/customXml" ds:itemID="{1CB3DB13-49C8-4E6A-9644-B3D18BAB70F0}"/>
</file>

<file path=customXml/itemProps4.xml><?xml version="1.0" encoding="utf-8"?>
<ds:datastoreItem xmlns:ds="http://schemas.openxmlformats.org/officeDocument/2006/customXml" ds:itemID="{42481DFD-1B54-4776-B5A5-4BBA4DEEE8AB}"/>
</file>

<file path=customXml/itemProps5.xml><?xml version="1.0" encoding="utf-8"?>
<ds:datastoreItem xmlns:ds="http://schemas.openxmlformats.org/officeDocument/2006/customXml" ds:itemID="{8AA7891D-BE67-4B51-8440-AF089A606A2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</TotalTime>
  <Words>327</Words>
  <Application>Microsoft Office PowerPoint</Application>
  <PresentationFormat>Affichage à l'écran (16:9)</PresentationFormat>
  <Paragraphs>58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Biogistic</dc:title>
  <dc:creator>Utilisateur de Microsoft Office</dc:creator>
  <cp:lastModifiedBy>Royal Anne-Gaelle</cp:lastModifiedBy>
  <cp:revision>21</cp:revision>
  <dcterms:created xsi:type="dcterms:W3CDTF">2018-04-03T15:13:36Z</dcterms:created>
  <dcterms:modified xsi:type="dcterms:W3CDTF">2018-04-10T07:55:10Z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0x01010013DDAF76F8FE48379D01D45780D991B50046588FF469BFA64FABDCEB9B1CFA67BC</vt:lpwstr>
  </property>
  <property fmtid="{D5CDD505-2E9C-101B-9397-08002B2CF9AE}" pid="3" name="_dlc_policyId">
    <vt:lpwstr>0x01010013DDAF76F8FE48379D01D45780D991B5|-1990460565</vt:lpwstr>
  </property>
  <property fmtid="{D5CDD505-2E9C-101B-9397-08002B2CF9AE}" pid="4" name="ItemRetentionFormula">
    <vt:lpwstr>&lt;formula id="ONET.Retention.Fichier.Formula.BeforeExpirationFormula" /&gt;</vt:lpwstr>
  </property>
  <property fmtid="{D5CDD505-2E9C-101B-9397-08002B2CF9AE}" pid="5" name="onetDomaineReferent">
    <vt:lpwstr>2;#Marketing|12e6a83e-d062-4782-827b-d8b3fecf9eeb</vt:lpwstr>
  </property>
  <property fmtid="{D5CDD505-2E9C-101B-9397-08002B2CF9AE}" pid="6" name="onetDomainesApp">
    <vt:lpwstr/>
  </property>
  <property fmtid="{D5CDD505-2E9C-101B-9397-08002B2CF9AE}" pid="7" name="onetProcessusRef">
    <vt:lpwstr/>
  </property>
</Properties>
</file>