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  <p:sldMasterId id="2147483660" r:id="rId5"/>
    <p:sldMasterId id="2147483679" r:id="rId6"/>
    <p:sldMasterId id="2147483769" r:id="rId7"/>
  </p:sldMasterIdLst>
  <p:notesMasterIdLst>
    <p:notesMasterId r:id="rId48"/>
  </p:notesMasterIdLst>
  <p:handoutMasterIdLst>
    <p:handoutMasterId r:id="rId49"/>
  </p:handoutMasterIdLst>
  <p:sldIdLst>
    <p:sldId id="418" r:id="rId8"/>
    <p:sldId id="587" r:id="rId9"/>
    <p:sldId id="588" r:id="rId10"/>
    <p:sldId id="612" r:id="rId11"/>
    <p:sldId id="589" r:id="rId12"/>
    <p:sldId id="606" r:id="rId13"/>
    <p:sldId id="569" r:id="rId14"/>
    <p:sldId id="570" r:id="rId15"/>
    <p:sldId id="510" r:id="rId16"/>
    <p:sldId id="511" r:id="rId17"/>
    <p:sldId id="512" r:id="rId18"/>
    <p:sldId id="593" r:id="rId19"/>
    <p:sldId id="513" r:id="rId20"/>
    <p:sldId id="514" r:id="rId21"/>
    <p:sldId id="594" r:id="rId22"/>
    <p:sldId id="515" r:id="rId23"/>
    <p:sldId id="607" r:id="rId24"/>
    <p:sldId id="532" r:id="rId25"/>
    <p:sldId id="608" r:id="rId26"/>
    <p:sldId id="533" r:id="rId27"/>
    <p:sldId id="534" r:id="rId28"/>
    <p:sldId id="614" r:id="rId29"/>
    <p:sldId id="597" r:id="rId30"/>
    <p:sldId id="595" r:id="rId31"/>
    <p:sldId id="596" r:id="rId32"/>
    <p:sldId id="540" r:id="rId33"/>
    <p:sldId id="598" r:id="rId34"/>
    <p:sldId id="599" r:id="rId35"/>
    <p:sldId id="517" r:id="rId36"/>
    <p:sldId id="518" r:id="rId37"/>
    <p:sldId id="519" r:id="rId38"/>
    <p:sldId id="520" r:id="rId39"/>
    <p:sldId id="521" r:id="rId40"/>
    <p:sldId id="523" r:id="rId41"/>
    <p:sldId id="524" r:id="rId42"/>
    <p:sldId id="600" r:id="rId43"/>
    <p:sldId id="525" r:id="rId44"/>
    <p:sldId id="601" r:id="rId45"/>
    <p:sldId id="526" r:id="rId46"/>
    <p:sldId id="527" r:id="rId47"/>
  </p:sldIdLst>
  <p:sldSz cx="9144000" cy="6858000" type="screen4x3"/>
  <p:notesSz cx="6797675" cy="985678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F55FAFB-F08F-49D2-8069-A3C54EC38136}">
          <p14:sldIdLst/>
        </p14:section>
        <p14:section name="fiches projets" id="{FEEAA9A4-E3D7-4DF8-B593-85D63370AF99}">
          <p14:sldIdLst>
            <p14:sldId id="418"/>
            <p14:sldId id="587"/>
            <p14:sldId id="588"/>
            <p14:sldId id="612"/>
            <p14:sldId id="589"/>
            <p14:sldId id="606"/>
            <p14:sldId id="569"/>
            <p14:sldId id="570"/>
            <p14:sldId id="510"/>
            <p14:sldId id="511"/>
            <p14:sldId id="512"/>
            <p14:sldId id="593"/>
            <p14:sldId id="513"/>
            <p14:sldId id="514"/>
            <p14:sldId id="594"/>
            <p14:sldId id="515"/>
            <p14:sldId id="607"/>
            <p14:sldId id="532"/>
            <p14:sldId id="608"/>
            <p14:sldId id="533"/>
            <p14:sldId id="534"/>
            <p14:sldId id="614"/>
            <p14:sldId id="597"/>
            <p14:sldId id="595"/>
            <p14:sldId id="596"/>
            <p14:sldId id="540"/>
            <p14:sldId id="598"/>
            <p14:sldId id="599"/>
            <p14:sldId id="517"/>
            <p14:sldId id="518"/>
            <p14:sldId id="519"/>
            <p14:sldId id="520"/>
            <p14:sldId id="521"/>
            <p14:sldId id="523"/>
            <p14:sldId id="524"/>
            <p14:sldId id="600"/>
            <p14:sldId id="525"/>
            <p14:sldId id="601"/>
            <p14:sldId id="526"/>
            <p14:sldId id="527"/>
          </p14:sldIdLst>
        </p14:section>
        <p14:section name="Section sans titre" id="{F54F629D-DC72-42D3-8B50-A1199347CA0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62CE0"/>
    <a:srgbClr val="003871"/>
    <a:srgbClr val="E4B3B2"/>
    <a:srgbClr val="CCFF33"/>
    <a:srgbClr val="DDDDDD"/>
    <a:srgbClr val="FFCCCC"/>
    <a:srgbClr val="CCFF99"/>
    <a:srgbClr val="99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433" autoAdjust="0"/>
    <p:restoredTop sz="96625" autoAdjust="0"/>
  </p:normalViewPr>
  <p:slideViewPr>
    <p:cSldViewPr snapToObjects="1">
      <p:cViewPr>
        <p:scale>
          <a:sx n="71" d="100"/>
          <a:sy n="71" d="100"/>
        </p:scale>
        <p:origin x="-10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42"/>
    </p:cViewPr>
  </p:sorterViewPr>
  <p:notesViewPr>
    <p:cSldViewPr snapToObjects="1">
      <p:cViewPr varScale="1">
        <p:scale>
          <a:sx n="52" d="100"/>
          <a:sy n="52" d="100"/>
        </p:scale>
        <p:origin x="-2244" y="-90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94F0D-328F-4821-BCBE-A585881D971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3B8CCF-FE99-47EE-94ED-9CB29FD8D35D}">
      <dgm:prSet phldrT="[Texte]"/>
      <dgm:spPr/>
      <dgm:t>
        <a:bodyPr/>
        <a:lstStyle/>
        <a:p>
          <a:r>
            <a:rPr lang="fr-FR" dirty="0" smtClean="0"/>
            <a:t>Date de Bascule </a:t>
          </a:r>
          <a:r>
            <a:rPr lang="fr-FR" dirty="0" smtClean="0"/>
            <a:t>AGENCE</a:t>
          </a:r>
        </a:p>
        <a:p>
          <a:r>
            <a:rPr lang="fr-FR" dirty="0" smtClean="0"/>
            <a:t>Mois M+3  </a:t>
          </a:r>
          <a:endParaRPr lang="fr-FR" dirty="0" smtClean="0"/>
        </a:p>
        <a:p>
          <a:endParaRPr lang="fr-FR" dirty="0"/>
        </a:p>
      </dgm:t>
    </dgm:pt>
    <dgm:pt modelId="{CA68B570-AE42-428F-8A72-39DBEEB2E975}" type="sibTrans" cxnId="{0B2C6520-C996-423F-919B-09D9AC55C31D}">
      <dgm:prSet/>
      <dgm:spPr/>
      <dgm:t>
        <a:bodyPr/>
        <a:lstStyle/>
        <a:p>
          <a:endParaRPr lang="fr-FR"/>
        </a:p>
      </dgm:t>
    </dgm:pt>
    <dgm:pt modelId="{D6CEABFB-7179-4019-8616-F92076BB8A06}" type="parTrans" cxnId="{0B2C6520-C996-423F-919B-09D9AC55C31D}">
      <dgm:prSet/>
      <dgm:spPr/>
      <dgm:t>
        <a:bodyPr/>
        <a:lstStyle/>
        <a:p>
          <a:endParaRPr lang="fr-FR"/>
        </a:p>
      </dgm:t>
    </dgm:pt>
    <dgm:pt modelId="{8C71BAD4-E840-4C47-BB5F-124AD3531FA4}">
      <dgm:prSet phldrT="[Texte]"/>
      <dgm:spPr/>
      <dgm:t>
        <a:bodyPr/>
        <a:lstStyle/>
        <a:p>
          <a:r>
            <a:rPr lang="fr-FR" dirty="0" smtClean="0"/>
            <a:t>Date Formation</a:t>
          </a:r>
        </a:p>
        <a:p>
          <a:r>
            <a:rPr lang="fr-FR" dirty="0" smtClean="0"/>
            <a:t>Mois M</a:t>
          </a:r>
          <a:endParaRPr lang="fr-FR" dirty="0"/>
        </a:p>
      </dgm:t>
    </dgm:pt>
    <dgm:pt modelId="{E3E10ABE-8AC7-400A-B604-CCF252EDC17A}" type="sibTrans" cxnId="{578428D5-51D9-46CA-8A29-AA2E0F17B9CF}">
      <dgm:prSet/>
      <dgm:spPr/>
      <dgm:t>
        <a:bodyPr/>
        <a:lstStyle/>
        <a:p>
          <a:endParaRPr lang="fr-FR"/>
        </a:p>
      </dgm:t>
    </dgm:pt>
    <dgm:pt modelId="{758099EF-C12D-4859-AEEC-3F075F4E01B0}" type="parTrans" cxnId="{578428D5-51D9-46CA-8A29-AA2E0F17B9CF}">
      <dgm:prSet/>
      <dgm:spPr/>
      <dgm:t>
        <a:bodyPr/>
        <a:lstStyle/>
        <a:p>
          <a:endParaRPr lang="fr-FR"/>
        </a:p>
      </dgm:t>
    </dgm:pt>
    <dgm:pt modelId="{480B7A04-41C5-4D25-BCB1-BF7999865CCB}" type="pres">
      <dgm:prSet presAssocID="{E7F94F0D-328F-4821-BCBE-A585881D971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13FBE9-95E6-4D97-B2CE-118ABE1B6DED}" type="pres">
      <dgm:prSet presAssocID="{E7F94F0D-328F-4821-BCBE-A585881D9718}" presName="arrow" presStyleLbl="bgShp" presStyleIdx="0" presStyleCnt="1" custLinFactNeighborX="5203" custLinFactNeighborY="8295"/>
      <dgm:spPr/>
    </dgm:pt>
    <dgm:pt modelId="{C2C29444-4277-4692-9A47-8B5D12AD6C45}" type="pres">
      <dgm:prSet presAssocID="{E7F94F0D-328F-4821-BCBE-A585881D9718}" presName="linearProcess" presStyleCnt="0"/>
      <dgm:spPr/>
    </dgm:pt>
    <dgm:pt modelId="{4B6692F5-5E83-4222-9674-116D6DC3094B}" type="pres">
      <dgm:prSet presAssocID="{8C71BAD4-E840-4C47-BB5F-124AD3531FA4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08B372-4C09-4080-BB7E-9CF3B7498751}" type="pres">
      <dgm:prSet presAssocID="{E3E10ABE-8AC7-400A-B604-CCF252EDC17A}" presName="sibTrans" presStyleCnt="0"/>
      <dgm:spPr/>
    </dgm:pt>
    <dgm:pt modelId="{EE2B9FFB-DFAE-45A7-9AB2-E66308DF9DDA}" type="pres">
      <dgm:prSet presAssocID="{553B8CCF-FE99-47EE-94ED-9CB29FD8D35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9E15AC-31DD-4666-BBD4-A8DA9E4DBBB8}" type="presOf" srcId="{553B8CCF-FE99-47EE-94ED-9CB29FD8D35D}" destId="{EE2B9FFB-DFAE-45A7-9AB2-E66308DF9DDA}" srcOrd="0" destOrd="0" presId="urn:microsoft.com/office/officeart/2005/8/layout/hProcess9"/>
    <dgm:cxn modelId="{11517690-D1E0-443E-A1D4-F6FD161B3BCB}" type="presOf" srcId="{E7F94F0D-328F-4821-BCBE-A585881D9718}" destId="{480B7A04-41C5-4D25-BCB1-BF7999865CCB}" srcOrd="0" destOrd="0" presId="urn:microsoft.com/office/officeart/2005/8/layout/hProcess9"/>
    <dgm:cxn modelId="{0B2C6520-C996-423F-919B-09D9AC55C31D}" srcId="{E7F94F0D-328F-4821-BCBE-A585881D9718}" destId="{553B8CCF-FE99-47EE-94ED-9CB29FD8D35D}" srcOrd="1" destOrd="0" parTransId="{D6CEABFB-7179-4019-8616-F92076BB8A06}" sibTransId="{CA68B570-AE42-428F-8A72-39DBEEB2E975}"/>
    <dgm:cxn modelId="{3617D990-8C62-4537-88D0-13A4727C98FA}" type="presOf" srcId="{8C71BAD4-E840-4C47-BB5F-124AD3531FA4}" destId="{4B6692F5-5E83-4222-9674-116D6DC3094B}" srcOrd="0" destOrd="0" presId="urn:microsoft.com/office/officeart/2005/8/layout/hProcess9"/>
    <dgm:cxn modelId="{578428D5-51D9-46CA-8A29-AA2E0F17B9CF}" srcId="{E7F94F0D-328F-4821-BCBE-A585881D9718}" destId="{8C71BAD4-E840-4C47-BB5F-124AD3531FA4}" srcOrd="0" destOrd="0" parTransId="{758099EF-C12D-4859-AEEC-3F075F4E01B0}" sibTransId="{E3E10ABE-8AC7-400A-B604-CCF252EDC17A}"/>
    <dgm:cxn modelId="{0D53EEC7-3FDF-4D64-A13A-988015E69177}" type="presParOf" srcId="{480B7A04-41C5-4D25-BCB1-BF7999865CCB}" destId="{9513FBE9-95E6-4D97-B2CE-118ABE1B6DED}" srcOrd="0" destOrd="0" presId="urn:microsoft.com/office/officeart/2005/8/layout/hProcess9"/>
    <dgm:cxn modelId="{DAF5562D-C9A0-4CD1-A11B-EEDECE2A6CF7}" type="presParOf" srcId="{480B7A04-41C5-4D25-BCB1-BF7999865CCB}" destId="{C2C29444-4277-4692-9A47-8B5D12AD6C45}" srcOrd="1" destOrd="0" presId="urn:microsoft.com/office/officeart/2005/8/layout/hProcess9"/>
    <dgm:cxn modelId="{8972145E-17F6-4DEA-AE54-5272F9376EDF}" type="presParOf" srcId="{C2C29444-4277-4692-9A47-8B5D12AD6C45}" destId="{4B6692F5-5E83-4222-9674-116D6DC3094B}" srcOrd="0" destOrd="0" presId="urn:microsoft.com/office/officeart/2005/8/layout/hProcess9"/>
    <dgm:cxn modelId="{3029778B-A290-43F5-8FC7-9D5C002EBF25}" type="presParOf" srcId="{C2C29444-4277-4692-9A47-8B5D12AD6C45}" destId="{EE08B372-4C09-4080-BB7E-9CF3B7498751}" srcOrd="1" destOrd="0" presId="urn:microsoft.com/office/officeart/2005/8/layout/hProcess9"/>
    <dgm:cxn modelId="{FB1CADCE-EFBB-4426-8F25-62C41923DC8C}" type="presParOf" srcId="{C2C29444-4277-4692-9A47-8B5D12AD6C45}" destId="{EE2B9FFB-DFAE-45A7-9AB2-E66308DF9DD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A6848-E581-4146-A1EF-27CCB18D13E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50FF61-A604-466E-AB32-AB8860868862}">
      <dgm:prSet phldrT="[Texte]" custT="1"/>
      <dgm:spPr/>
      <dgm:t>
        <a:bodyPr/>
        <a:lstStyle/>
        <a:p>
          <a:r>
            <a:rPr lang="fr-FR" sz="1400" b="1" dirty="0" smtClean="0"/>
            <a:t>Communication</a:t>
          </a:r>
          <a:endParaRPr lang="fr-FR" sz="1400" b="1" dirty="0"/>
        </a:p>
      </dgm:t>
    </dgm:pt>
    <dgm:pt modelId="{60E92292-CAF9-4B49-A939-392C3E07CCCD}" type="parTrans" cxnId="{19367654-67C8-4664-A2B1-DB74FC801AFD}">
      <dgm:prSet/>
      <dgm:spPr/>
      <dgm:t>
        <a:bodyPr/>
        <a:lstStyle/>
        <a:p>
          <a:endParaRPr lang="fr-FR"/>
        </a:p>
      </dgm:t>
    </dgm:pt>
    <dgm:pt modelId="{B522AA32-98D6-4115-AB35-7CDAAFE6E8C8}" type="sibTrans" cxnId="{19367654-67C8-4664-A2B1-DB74FC801AFD}">
      <dgm:prSet/>
      <dgm:spPr/>
      <dgm:t>
        <a:bodyPr/>
        <a:lstStyle/>
        <a:p>
          <a:endParaRPr lang="fr-FR"/>
        </a:p>
      </dgm:t>
    </dgm:pt>
    <dgm:pt modelId="{97E17E15-512B-40B3-96B9-9A0DE228FEAB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0000"/>
              </a:solidFill>
            </a:rPr>
            <a:t>4</a:t>
          </a:r>
          <a:r>
            <a:rPr lang="fr-FR" sz="1600" b="1" dirty="0" smtClean="0"/>
            <a:t>-INSPECTION DU TRAVAIL /CRAM</a:t>
          </a:r>
          <a:endParaRPr lang="fr-FR" sz="1600" b="1" dirty="0"/>
        </a:p>
      </dgm:t>
    </dgm:pt>
    <dgm:pt modelId="{DF7D0796-F513-4552-AF36-1E4DD33538A7}" type="parTrans" cxnId="{0824BC54-3A3C-4B46-BB48-E100608A88D9}">
      <dgm:prSet/>
      <dgm:spPr/>
      <dgm:t>
        <a:bodyPr/>
        <a:lstStyle/>
        <a:p>
          <a:endParaRPr lang="fr-FR"/>
        </a:p>
      </dgm:t>
    </dgm:pt>
    <dgm:pt modelId="{E7D4D768-E72C-4774-BA52-67F73AAFEBD5}" type="sibTrans" cxnId="{0824BC54-3A3C-4B46-BB48-E100608A88D9}">
      <dgm:prSet/>
      <dgm:spPr/>
      <dgm:t>
        <a:bodyPr/>
        <a:lstStyle/>
        <a:p>
          <a:endParaRPr lang="fr-FR"/>
        </a:p>
      </dgm:t>
    </dgm:pt>
    <dgm:pt modelId="{DEF22530-D5B8-4E01-A18A-3AD974CECDAE}">
      <dgm:prSet phldrT="[Texte]" custT="1"/>
      <dgm:spPr/>
      <dgm:t>
        <a:bodyPr/>
        <a:lstStyle/>
        <a:p>
          <a:endParaRPr lang="fr-FR" sz="1400" dirty="0" smtClean="0"/>
        </a:p>
        <a:p>
          <a:r>
            <a:rPr lang="fr-FR" sz="2000" dirty="0" smtClean="0">
              <a:solidFill>
                <a:srgbClr val="FF0000"/>
              </a:solidFill>
            </a:rPr>
            <a:t>1 </a:t>
          </a:r>
          <a:r>
            <a:rPr lang="fr-FR" sz="1600" b="1" dirty="0" smtClean="0"/>
            <a:t>–Responsable d’exploitation</a:t>
          </a:r>
        </a:p>
        <a:p>
          <a:r>
            <a:rPr lang="fr-FR" sz="1600" b="1" dirty="0" smtClean="0"/>
            <a:t>Agents maîtrises/Chefs d’équipe</a:t>
          </a:r>
        </a:p>
        <a:p>
          <a:r>
            <a:rPr lang="fr-FR" sz="1600" b="1" dirty="0" smtClean="0"/>
            <a:t>Agents</a:t>
          </a:r>
          <a:endParaRPr lang="fr-FR" sz="1600" b="1" dirty="0"/>
        </a:p>
      </dgm:t>
    </dgm:pt>
    <dgm:pt modelId="{88D05A35-C8C1-4C75-9B51-947D8A59F83E}" type="parTrans" cxnId="{5AEC0201-8D20-4C4D-9D78-394DCA0F5CD6}">
      <dgm:prSet/>
      <dgm:spPr/>
      <dgm:t>
        <a:bodyPr/>
        <a:lstStyle/>
        <a:p>
          <a:endParaRPr lang="fr-FR"/>
        </a:p>
      </dgm:t>
    </dgm:pt>
    <dgm:pt modelId="{6A89C1C8-925B-49EF-A0F2-EDA35AA62535}" type="sibTrans" cxnId="{5AEC0201-8D20-4C4D-9D78-394DCA0F5CD6}">
      <dgm:prSet/>
      <dgm:spPr/>
      <dgm:t>
        <a:bodyPr/>
        <a:lstStyle/>
        <a:p>
          <a:endParaRPr lang="fr-FR"/>
        </a:p>
      </dgm:t>
    </dgm:pt>
    <dgm:pt modelId="{70E73CC7-8437-4D64-8661-3963796C1E52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0000"/>
              </a:solidFill>
            </a:rPr>
            <a:t>2-</a:t>
          </a:r>
          <a:r>
            <a:rPr lang="fr-FR" sz="1600" b="1" dirty="0" smtClean="0"/>
            <a:t>CHSCT</a:t>
          </a:r>
          <a:endParaRPr lang="fr-FR" sz="1600" b="1" dirty="0"/>
        </a:p>
      </dgm:t>
    </dgm:pt>
    <dgm:pt modelId="{721E4ADB-1917-4FFF-9AD5-A64FF282EC24}" type="parTrans" cxnId="{70A104E1-0A96-453C-956C-F2DF2855C744}">
      <dgm:prSet/>
      <dgm:spPr/>
      <dgm:t>
        <a:bodyPr/>
        <a:lstStyle/>
        <a:p>
          <a:endParaRPr lang="fr-FR"/>
        </a:p>
      </dgm:t>
    </dgm:pt>
    <dgm:pt modelId="{84B70414-A31B-4EBD-B1CC-9AF424036303}" type="sibTrans" cxnId="{70A104E1-0A96-453C-956C-F2DF2855C744}">
      <dgm:prSet/>
      <dgm:spPr/>
      <dgm:t>
        <a:bodyPr/>
        <a:lstStyle/>
        <a:p>
          <a:endParaRPr lang="fr-FR"/>
        </a:p>
      </dgm:t>
    </dgm:pt>
    <dgm:pt modelId="{EAC7F9C6-0C7A-4F39-B0D1-5872EE2DB2AD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0000"/>
              </a:solidFill>
            </a:rPr>
            <a:t>3</a:t>
          </a:r>
          <a:r>
            <a:rPr lang="fr-FR" sz="1600" b="1" dirty="0" smtClean="0"/>
            <a:t>- CLIENTS</a:t>
          </a:r>
          <a:endParaRPr lang="fr-FR" sz="1600" b="1" dirty="0"/>
        </a:p>
      </dgm:t>
    </dgm:pt>
    <dgm:pt modelId="{26893AA9-6020-47F5-A89B-721DEAD95D89}" type="parTrans" cxnId="{88F052EA-0A58-491C-AD04-D5F5A8409497}">
      <dgm:prSet/>
      <dgm:spPr/>
      <dgm:t>
        <a:bodyPr/>
        <a:lstStyle/>
        <a:p>
          <a:endParaRPr lang="fr-FR"/>
        </a:p>
      </dgm:t>
    </dgm:pt>
    <dgm:pt modelId="{A8330DCD-EF31-4BBB-9EF0-DCCE429A8654}" type="sibTrans" cxnId="{88F052EA-0A58-491C-AD04-D5F5A8409497}">
      <dgm:prSet/>
      <dgm:spPr/>
      <dgm:t>
        <a:bodyPr/>
        <a:lstStyle/>
        <a:p>
          <a:endParaRPr lang="fr-FR"/>
        </a:p>
      </dgm:t>
    </dgm:pt>
    <dgm:pt modelId="{56CF8B27-9FDA-4203-9908-D4C06DB0A55D}" type="pres">
      <dgm:prSet presAssocID="{C87A6848-E581-4146-A1EF-27CCB18D13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1D1707-7BC9-4448-9420-A348946C9E3E}" type="pres">
      <dgm:prSet presAssocID="{B750FF61-A604-466E-AB32-AB8860868862}" presName="centerShape" presStyleLbl="node0" presStyleIdx="0" presStyleCnt="1" custScaleX="170440" custScaleY="126895"/>
      <dgm:spPr/>
      <dgm:t>
        <a:bodyPr/>
        <a:lstStyle/>
        <a:p>
          <a:endParaRPr lang="fr-FR"/>
        </a:p>
      </dgm:t>
    </dgm:pt>
    <dgm:pt modelId="{0C711B95-3F11-4137-923B-AE3BBBC9E4C3}" type="pres">
      <dgm:prSet presAssocID="{88D05A35-C8C1-4C75-9B51-947D8A59F83E}" presName="parTrans" presStyleLbl="sibTrans2D1" presStyleIdx="0" presStyleCnt="4" custScaleX="138961"/>
      <dgm:spPr/>
      <dgm:t>
        <a:bodyPr/>
        <a:lstStyle/>
        <a:p>
          <a:endParaRPr lang="fr-FR"/>
        </a:p>
      </dgm:t>
    </dgm:pt>
    <dgm:pt modelId="{4A45E811-526A-4423-8BDD-A37064BD985A}" type="pres">
      <dgm:prSet presAssocID="{88D05A35-C8C1-4C75-9B51-947D8A59F83E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49F1D8B9-2B6F-4BE5-9A1C-5F91CA7CD55E}" type="pres">
      <dgm:prSet presAssocID="{DEF22530-D5B8-4E01-A18A-3AD974CECDAE}" presName="node" presStyleLbl="node1" presStyleIdx="0" presStyleCnt="4" custScaleX="387400" custScaleY="114932" custRadScaleRad="150811" custRadScaleInc="-14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7FDBD8-72C1-4744-B5FD-3227ED2AFA58}" type="pres">
      <dgm:prSet presAssocID="{721E4ADB-1917-4FFF-9AD5-A64FF282EC24}" presName="parTrans" presStyleLbl="sibTrans2D1" presStyleIdx="1" presStyleCnt="4"/>
      <dgm:spPr/>
      <dgm:t>
        <a:bodyPr/>
        <a:lstStyle/>
        <a:p>
          <a:endParaRPr lang="fr-FR"/>
        </a:p>
      </dgm:t>
    </dgm:pt>
    <dgm:pt modelId="{084AF401-4BAA-4A4C-9464-41F88BD57CF3}" type="pres">
      <dgm:prSet presAssocID="{721E4ADB-1917-4FFF-9AD5-A64FF282EC24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0FC74D26-0286-4CE8-92C7-08AC8D2C07E9}" type="pres">
      <dgm:prSet presAssocID="{70E73CC7-8437-4D64-8661-3963796C1E52}" presName="node" presStyleLbl="node1" presStyleIdx="1" presStyleCnt="4" custScaleX="147242" custScaleY="107408" custRadScaleRad="160821" custRadScaleInc="-3978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39F25B-B484-4DD7-ABC5-D96995A9B9D9}" type="pres">
      <dgm:prSet presAssocID="{26893AA9-6020-47F5-A89B-721DEAD95D89}" presName="parTrans" presStyleLbl="sibTrans2D1" presStyleIdx="2" presStyleCnt="4" custScaleX="119078" custScaleY="149271"/>
      <dgm:spPr/>
      <dgm:t>
        <a:bodyPr/>
        <a:lstStyle/>
        <a:p>
          <a:endParaRPr lang="fr-FR"/>
        </a:p>
      </dgm:t>
    </dgm:pt>
    <dgm:pt modelId="{E0BE5CB8-770B-49BB-8A0E-DEB5E91711FC}" type="pres">
      <dgm:prSet presAssocID="{26893AA9-6020-47F5-A89B-721DEAD95D89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6ADB8303-1CF3-41F1-9C2F-CA58DFDE4902}" type="pres">
      <dgm:prSet presAssocID="{EAC7F9C6-0C7A-4F39-B0D1-5872EE2DB2AD}" presName="node" presStyleLbl="node1" presStyleIdx="2" presStyleCnt="4" custScaleX="132003" custScaleY="58065" custRadScaleRad="90565" custRadScaleInc="21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5E6F1F-77B2-471C-BD3E-3390798CFC17}" type="pres">
      <dgm:prSet presAssocID="{DF7D0796-F513-4552-AF36-1E4DD33538A7}" presName="parTrans" presStyleLbl="sibTrans2D1" presStyleIdx="3" presStyleCnt="4" custScaleX="112310"/>
      <dgm:spPr/>
      <dgm:t>
        <a:bodyPr/>
        <a:lstStyle/>
        <a:p>
          <a:endParaRPr lang="fr-FR"/>
        </a:p>
      </dgm:t>
    </dgm:pt>
    <dgm:pt modelId="{B060BDB2-A51A-4008-8B49-D007A4D8AADF}" type="pres">
      <dgm:prSet presAssocID="{DF7D0796-F513-4552-AF36-1E4DD33538A7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031E461-5348-4E05-8B1D-5E0E8CADA615}" type="pres">
      <dgm:prSet presAssocID="{97E17E15-512B-40B3-96B9-9A0DE228FEAB}" presName="node" presStyleLbl="node1" presStyleIdx="3" presStyleCnt="4" custScaleX="167765" custScaleY="80618" custRadScaleRad="145872" custRadScaleInc="3977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824BC54-3A3C-4B46-BB48-E100608A88D9}" srcId="{B750FF61-A604-466E-AB32-AB8860868862}" destId="{97E17E15-512B-40B3-96B9-9A0DE228FEAB}" srcOrd="3" destOrd="0" parTransId="{DF7D0796-F513-4552-AF36-1E4DD33538A7}" sibTransId="{E7D4D768-E72C-4774-BA52-67F73AAFEBD5}"/>
    <dgm:cxn modelId="{1E4123E1-A276-490F-B69D-D13BA5950E5E}" type="presOf" srcId="{26893AA9-6020-47F5-A89B-721DEAD95D89}" destId="{4739F25B-B484-4DD7-ABC5-D96995A9B9D9}" srcOrd="0" destOrd="0" presId="urn:microsoft.com/office/officeart/2005/8/layout/radial5"/>
    <dgm:cxn modelId="{D266961C-E121-42E6-BB61-10A4D03C52FA}" type="presOf" srcId="{721E4ADB-1917-4FFF-9AD5-A64FF282EC24}" destId="{084AF401-4BAA-4A4C-9464-41F88BD57CF3}" srcOrd="1" destOrd="0" presId="urn:microsoft.com/office/officeart/2005/8/layout/radial5"/>
    <dgm:cxn modelId="{5AEC0201-8D20-4C4D-9D78-394DCA0F5CD6}" srcId="{B750FF61-A604-466E-AB32-AB8860868862}" destId="{DEF22530-D5B8-4E01-A18A-3AD974CECDAE}" srcOrd="0" destOrd="0" parTransId="{88D05A35-C8C1-4C75-9B51-947D8A59F83E}" sibTransId="{6A89C1C8-925B-49EF-A0F2-EDA35AA62535}"/>
    <dgm:cxn modelId="{70A104E1-0A96-453C-956C-F2DF2855C744}" srcId="{B750FF61-A604-466E-AB32-AB8860868862}" destId="{70E73CC7-8437-4D64-8661-3963796C1E52}" srcOrd="1" destOrd="0" parTransId="{721E4ADB-1917-4FFF-9AD5-A64FF282EC24}" sibTransId="{84B70414-A31B-4EBD-B1CC-9AF424036303}"/>
    <dgm:cxn modelId="{3760A68D-5E37-4312-BAFA-33D2A1528B93}" type="presOf" srcId="{88D05A35-C8C1-4C75-9B51-947D8A59F83E}" destId="{0C711B95-3F11-4137-923B-AE3BBBC9E4C3}" srcOrd="0" destOrd="0" presId="urn:microsoft.com/office/officeart/2005/8/layout/radial5"/>
    <dgm:cxn modelId="{42220094-B6B2-4840-AEA7-E2A23FF069E0}" type="presOf" srcId="{C87A6848-E581-4146-A1EF-27CCB18D13E8}" destId="{56CF8B27-9FDA-4203-9908-D4C06DB0A55D}" srcOrd="0" destOrd="0" presId="urn:microsoft.com/office/officeart/2005/8/layout/radial5"/>
    <dgm:cxn modelId="{2A7D23E2-1034-490B-AF15-2F5FF925125D}" type="presOf" srcId="{97E17E15-512B-40B3-96B9-9A0DE228FEAB}" destId="{1031E461-5348-4E05-8B1D-5E0E8CADA615}" srcOrd="0" destOrd="0" presId="urn:microsoft.com/office/officeart/2005/8/layout/radial5"/>
    <dgm:cxn modelId="{D023832B-9A44-4DA0-B3B1-F17E702E3684}" type="presOf" srcId="{88D05A35-C8C1-4C75-9B51-947D8A59F83E}" destId="{4A45E811-526A-4423-8BDD-A37064BD985A}" srcOrd="1" destOrd="0" presId="urn:microsoft.com/office/officeart/2005/8/layout/radial5"/>
    <dgm:cxn modelId="{7912FCAF-28D1-4DB2-B2EE-6FD231E0CC44}" type="presOf" srcId="{DF7D0796-F513-4552-AF36-1E4DD33538A7}" destId="{B060BDB2-A51A-4008-8B49-D007A4D8AADF}" srcOrd="1" destOrd="0" presId="urn:microsoft.com/office/officeart/2005/8/layout/radial5"/>
    <dgm:cxn modelId="{88F052EA-0A58-491C-AD04-D5F5A8409497}" srcId="{B750FF61-A604-466E-AB32-AB8860868862}" destId="{EAC7F9C6-0C7A-4F39-B0D1-5872EE2DB2AD}" srcOrd="2" destOrd="0" parTransId="{26893AA9-6020-47F5-A89B-721DEAD95D89}" sibTransId="{A8330DCD-EF31-4BBB-9EF0-DCCE429A8654}"/>
    <dgm:cxn modelId="{5D2DF93D-95F6-4A73-9708-793505F241E7}" type="presOf" srcId="{EAC7F9C6-0C7A-4F39-B0D1-5872EE2DB2AD}" destId="{6ADB8303-1CF3-41F1-9C2F-CA58DFDE4902}" srcOrd="0" destOrd="0" presId="urn:microsoft.com/office/officeart/2005/8/layout/radial5"/>
    <dgm:cxn modelId="{A5D0575E-2116-444E-A58A-0DE537DA94BF}" type="presOf" srcId="{721E4ADB-1917-4FFF-9AD5-A64FF282EC24}" destId="{9C7FDBD8-72C1-4744-B5FD-3227ED2AFA58}" srcOrd="0" destOrd="0" presId="urn:microsoft.com/office/officeart/2005/8/layout/radial5"/>
    <dgm:cxn modelId="{CD602E88-8075-4E0C-B5FE-AC2CE612CAFA}" type="presOf" srcId="{DEF22530-D5B8-4E01-A18A-3AD974CECDAE}" destId="{49F1D8B9-2B6F-4BE5-9A1C-5F91CA7CD55E}" srcOrd="0" destOrd="0" presId="urn:microsoft.com/office/officeart/2005/8/layout/radial5"/>
    <dgm:cxn modelId="{19367654-67C8-4664-A2B1-DB74FC801AFD}" srcId="{C87A6848-E581-4146-A1EF-27CCB18D13E8}" destId="{B750FF61-A604-466E-AB32-AB8860868862}" srcOrd="0" destOrd="0" parTransId="{60E92292-CAF9-4B49-A939-392C3E07CCCD}" sibTransId="{B522AA32-98D6-4115-AB35-7CDAAFE6E8C8}"/>
    <dgm:cxn modelId="{EF18313B-A511-41ED-9513-FF93BB73B6BD}" type="presOf" srcId="{B750FF61-A604-466E-AB32-AB8860868862}" destId="{DA1D1707-7BC9-4448-9420-A348946C9E3E}" srcOrd="0" destOrd="0" presId="urn:microsoft.com/office/officeart/2005/8/layout/radial5"/>
    <dgm:cxn modelId="{D951EEA2-6469-4C56-A443-A8606893C032}" type="presOf" srcId="{DF7D0796-F513-4552-AF36-1E4DD33538A7}" destId="{955E6F1F-77B2-471C-BD3E-3390798CFC17}" srcOrd="0" destOrd="0" presId="urn:microsoft.com/office/officeart/2005/8/layout/radial5"/>
    <dgm:cxn modelId="{1FABFC6C-DAFC-4BA6-B5C1-AC1F1F4BFF2D}" type="presOf" srcId="{26893AA9-6020-47F5-A89B-721DEAD95D89}" destId="{E0BE5CB8-770B-49BB-8A0E-DEB5E91711FC}" srcOrd="1" destOrd="0" presId="urn:microsoft.com/office/officeart/2005/8/layout/radial5"/>
    <dgm:cxn modelId="{8445C535-FF06-4EDA-90D6-60E4EAB87C4F}" type="presOf" srcId="{70E73CC7-8437-4D64-8661-3963796C1E52}" destId="{0FC74D26-0286-4CE8-92C7-08AC8D2C07E9}" srcOrd="0" destOrd="0" presId="urn:microsoft.com/office/officeart/2005/8/layout/radial5"/>
    <dgm:cxn modelId="{2F1D2790-3B68-42F2-8D7E-A43F681020B5}" type="presParOf" srcId="{56CF8B27-9FDA-4203-9908-D4C06DB0A55D}" destId="{DA1D1707-7BC9-4448-9420-A348946C9E3E}" srcOrd="0" destOrd="0" presId="urn:microsoft.com/office/officeart/2005/8/layout/radial5"/>
    <dgm:cxn modelId="{A4EF73D5-4B10-4F84-8FD8-482E5AFC08AC}" type="presParOf" srcId="{56CF8B27-9FDA-4203-9908-D4C06DB0A55D}" destId="{0C711B95-3F11-4137-923B-AE3BBBC9E4C3}" srcOrd="1" destOrd="0" presId="urn:microsoft.com/office/officeart/2005/8/layout/radial5"/>
    <dgm:cxn modelId="{2EBA6E8A-EA4D-4D38-9028-ABFB04D84A0F}" type="presParOf" srcId="{0C711B95-3F11-4137-923B-AE3BBBC9E4C3}" destId="{4A45E811-526A-4423-8BDD-A37064BD985A}" srcOrd="0" destOrd="0" presId="urn:microsoft.com/office/officeart/2005/8/layout/radial5"/>
    <dgm:cxn modelId="{16B1DCD6-529C-4176-B65E-2D0C1A77E45F}" type="presParOf" srcId="{56CF8B27-9FDA-4203-9908-D4C06DB0A55D}" destId="{49F1D8B9-2B6F-4BE5-9A1C-5F91CA7CD55E}" srcOrd="2" destOrd="0" presId="urn:microsoft.com/office/officeart/2005/8/layout/radial5"/>
    <dgm:cxn modelId="{BE80872B-8CB7-4C5E-8F80-D37242C24DBC}" type="presParOf" srcId="{56CF8B27-9FDA-4203-9908-D4C06DB0A55D}" destId="{9C7FDBD8-72C1-4744-B5FD-3227ED2AFA58}" srcOrd="3" destOrd="0" presId="urn:microsoft.com/office/officeart/2005/8/layout/radial5"/>
    <dgm:cxn modelId="{EECCCA66-B023-462A-A4BE-C109120523C6}" type="presParOf" srcId="{9C7FDBD8-72C1-4744-B5FD-3227ED2AFA58}" destId="{084AF401-4BAA-4A4C-9464-41F88BD57CF3}" srcOrd="0" destOrd="0" presId="urn:microsoft.com/office/officeart/2005/8/layout/radial5"/>
    <dgm:cxn modelId="{2DBE4524-79CB-45B3-A041-9246402763BC}" type="presParOf" srcId="{56CF8B27-9FDA-4203-9908-D4C06DB0A55D}" destId="{0FC74D26-0286-4CE8-92C7-08AC8D2C07E9}" srcOrd="4" destOrd="0" presId="urn:microsoft.com/office/officeart/2005/8/layout/radial5"/>
    <dgm:cxn modelId="{359747A4-1B7C-4282-9C2D-DDD2030F5769}" type="presParOf" srcId="{56CF8B27-9FDA-4203-9908-D4C06DB0A55D}" destId="{4739F25B-B484-4DD7-ABC5-D96995A9B9D9}" srcOrd="5" destOrd="0" presId="urn:microsoft.com/office/officeart/2005/8/layout/radial5"/>
    <dgm:cxn modelId="{A78C43E9-34CB-4AA9-8C8A-7ECF7033B78F}" type="presParOf" srcId="{4739F25B-B484-4DD7-ABC5-D96995A9B9D9}" destId="{E0BE5CB8-770B-49BB-8A0E-DEB5E91711FC}" srcOrd="0" destOrd="0" presId="urn:microsoft.com/office/officeart/2005/8/layout/radial5"/>
    <dgm:cxn modelId="{A75D231A-DF9F-48C9-BE3D-88E5E67B8269}" type="presParOf" srcId="{56CF8B27-9FDA-4203-9908-D4C06DB0A55D}" destId="{6ADB8303-1CF3-41F1-9C2F-CA58DFDE4902}" srcOrd="6" destOrd="0" presId="urn:microsoft.com/office/officeart/2005/8/layout/radial5"/>
    <dgm:cxn modelId="{53B84535-2F43-408B-B0A0-186249AE1C2C}" type="presParOf" srcId="{56CF8B27-9FDA-4203-9908-D4C06DB0A55D}" destId="{955E6F1F-77B2-471C-BD3E-3390798CFC17}" srcOrd="7" destOrd="0" presId="urn:microsoft.com/office/officeart/2005/8/layout/radial5"/>
    <dgm:cxn modelId="{493435D0-9F69-4534-8431-EB31B4385B59}" type="presParOf" srcId="{955E6F1F-77B2-471C-BD3E-3390798CFC17}" destId="{B060BDB2-A51A-4008-8B49-D007A4D8AADF}" srcOrd="0" destOrd="0" presId="urn:microsoft.com/office/officeart/2005/8/layout/radial5"/>
    <dgm:cxn modelId="{E119FC13-1B3F-4FE9-98BB-81120C2F2420}" type="presParOf" srcId="{56CF8B27-9FDA-4203-9908-D4C06DB0A55D}" destId="{1031E461-5348-4E05-8B1D-5E0E8CADA61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B2DB29-FD94-4F65-9A33-D0C4B5C01C3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F560A-60CC-4F94-87D0-1317597C0ACE}">
      <dgm:prSet phldrT="[Texte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/>
            <a:t>DIRECTEUR D’AGENCE</a:t>
          </a:r>
          <a:endParaRPr lang="fr-FR" dirty="0"/>
        </a:p>
      </dgm:t>
    </dgm:pt>
    <dgm:pt modelId="{8ABE0237-7815-4E04-A4C2-E6322B676F2B}" type="parTrans" cxnId="{95942CD5-2607-40FB-A1E9-208DE65AFA32}">
      <dgm:prSet/>
      <dgm:spPr/>
      <dgm:t>
        <a:bodyPr/>
        <a:lstStyle/>
        <a:p>
          <a:endParaRPr lang="fr-FR"/>
        </a:p>
      </dgm:t>
    </dgm:pt>
    <dgm:pt modelId="{71B7E11C-D869-48D4-A0A5-6229C929AA9A}" type="sibTrans" cxnId="{95942CD5-2607-40FB-A1E9-208DE65AFA32}">
      <dgm:prSet/>
      <dgm:spPr/>
      <dgm:t>
        <a:bodyPr/>
        <a:lstStyle/>
        <a:p>
          <a:endParaRPr lang="fr-FR"/>
        </a:p>
      </dgm:t>
    </dgm:pt>
    <dgm:pt modelId="{DDBE06D0-EBDB-49C3-8CB6-9B79BADEE370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MAITRISES</a:t>
          </a:r>
          <a:endParaRPr lang="fr-FR" dirty="0"/>
        </a:p>
      </dgm:t>
    </dgm:pt>
    <dgm:pt modelId="{AB856958-68CA-4EBB-953D-1261F4C489FF}" type="parTrans" cxnId="{E85384BA-EF18-4760-82BB-F6CAA64011EA}">
      <dgm:prSet/>
      <dgm:spPr/>
      <dgm:t>
        <a:bodyPr/>
        <a:lstStyle/>
        <a:p>
          <a:endParaRPr lang="fr-FR"/>
        </a:p>
      </dgm:t>
    </dgm:pt>
    <dgm:pt modelId="{99AB7314-9BF8-4E89-9450-4F624AF3CFAA}" type="sibTrans" cxnId="{E85384BA-EF18-4760-82BB-F6CAA64011EA}">
      <dgm:prSet/>
      <dgm:spPr/>
      <dgm:t>
        <a:bodyPr/>
        <a:lstStyle/>
        <a:p>
          <a:endParaRPr lang="fr-FR"/>
        </a:p>
      </dgm:t>
    </dgm:pt>
    <dgm:pt modelId="{5CED3A9A-54F4-4E9E-99E7-2AAF8995822D}">
      <dgm:prSet phldrT="[Texte]"/>
      <dgm:spPr/>
      <dgm:t>
        <a:bodyPr/>
        <a:lstStyle/>
        <a:p>
          <a:r>
            <a:rPr lang="fr-FR" dirty="0" smtClean="0"/>
            <a:t>CHEF D’EQUIPE</a:t>
          </a:r>
          <a:endParaRPr lang="fr-FR" dirty="0"/>
        </a:p>
      </dgm:t>
    </dgm:pt>
    <dgm:pt modelId="{8245F640-CC51-4603-9E45-26110993C687}" type="parTrans" cxnId="{694732E8-4A64-44EE-8BFB-D14329D68ED6}">
      <dgm:prSet/>
      <dgm:spPr/>
      <dgm:t>
        <a:bodyPr/>
        <a:lstStyle/>
        <a:p>
          <a:endParaRPr lang="fr-FR"/>
        </a:p>
      </dgm:t>
    </dgm:pt>
    <dgm:pt modelId="{AA7A7605-28ED-4DD4-A42C-4723C58E4B97}" type="sibTrans" cxnId="{694732E8-4A64-44EE-8BFB-D14329D68ED6}">
      <dgm:prSet/>
      <dgm:spPr/>
      <dgm:t>
        <a:bodyPr/>
        <a:lstStyle/>
        <a:p>
          <a:endParaRPr lang="fr-FR"/>
        </a:p>
      </dgm:t>
    </dgm:pt>
    <dgm:pt modelId="{CC99E871-464D-4EE5-A49B-A90FDE92B7CF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 smtClean="0"/>
            <a:t>AGENTS</a:t>
          </a:r>
          <a:endParaRPr lang="fr-FR" dirty="0"/>
        </a:p>
      </dgm:t>
    </dgm:pt>
    <dgm:pt modelId="{08EE6254-CB98-4FD0-A46E-6CA84F246702}" type="parTrans" cxnId="{ACD937ED-84C1-4927-ADC0-DE7791364664}">
      <dgm:prSet/>
      <dgm:spPr/>
      <dgm:t>
        <a:bodyPr/>
        <a:lstStyle/>
        <a:p>
          <a:endParaRPr lang="fr-FR"/>
        </a:p>
      </dgm:t>
    </dgm:pt>
    <dgm:pt modelId="{8CFDDE14-8284-43D4-8DA4-762DB306F441}" type="sibTrans" cxnId="{ACD937ED-84C1-4927-ADC0-DE7791364664}">
      <dgm:prSet/>
      <dgm:spPr/>
      <dgm:t>
        <a:bodyPr/>
        <a:lstStyle/>
        <a:p>
          <a:endParaRPr lang="fr-FR"/>
        </a:p>
      </dgm:t>
    </dgm:pt>
    <dgm:pt modelId="{1A08BB8D-5BC6-40BE-9ADC-ED09E87C1301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dirty="0" smtClean="0"/>
            <a:t>RESPONSABLE EXPLOITATION/DIRECTEURS SECTEURS</a:t>
          </a:r>
          <a:endParaRPr lang="fr-FR" dirty="0"/>
        </a:p>
      </dgm:t>
    </dgm:pt>
    <dgm:pt modelId="{862C0353-E09B-4080-91E8-44257B8229B5}" type="parTrans" cxnId="{3930FA4D-55F5-4E54-B001-E9A070FCC22D}">
      <dgm:prSet/>
      <dgm:spPr/>
      <dgm:t>
        <a:bodyPr/>
        <a:lstStyle/>
        <a:p>
          <a:endParaRPr lang="fr-FR"/>
        </a:p>
      </dgm:t>
    </dgm:pt>
    <dgm:pt modelId="{851D5231-3056-4265-BC0A-A4B07008B82E}" type="sibTrans" cxnId="{3930FA4D-55F5-4E54-B001-E9A070FCC22D}">
      <dgm:prSet/>
      <dgm:spPr/>
      <dgm:t>
        <a:bodyPr/>
        <a:lstStyle/>
        <a:p>
          <a:endParaRPr lang="fr-FR"/>
        </a:p>
      </dgm:t>
    </dgm:pt>
    <dgm:pt modelId="{DEBA7218-8EB3-4EC4-8171-1C75B348F802}" type="pres">
      <dgm:prSet presAssocID="{75B2DB29-FD94-4F65-9A33-D0C4B5C01C3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889C5A0-99BA-4F3D-94FA-F57EA4F44AC1}" type="pres">
      <dgm:prSet presAssocID="{00EF560A-60CC-4F94-87D0-1317597C0ACE}" presName="parentText1" presStyleLbl="node1" presStyleIdx="0" presStyleCnt="5" custLinFactNeighborX="-1343" custLinFactNeighborY="-692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8FD4C8-B0D5-494E-8CAF-025915E3DD01}" type="pres">
      <dgm:prSet presAssocID="{1A08BB8D-5BC6-40BE-9ADC-ED09E87C1301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EB8AB8-2903-4C2C-BD59-43B5335C48FC}" type="pres">
      <dgm:prSet presAssocID="{DDBE06D0-EBDB-49C3-8CB6-9B79BADEE370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FB0D43-266D-426C-AA8A-7341967F7569}" type="pres">
      <dgm:prSet presAssocID="{5CED3A9A-54F4-4E9E-99E7-2AAF8995822D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5DCA59-7DF6-4EB9-8BBC-34E662531B92}" type="pres">
      <dgm:prSet presAssocID="{CC99E871-464D-4EE5-A49B-A90FDE92B7CF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30FA4D-55F5-4E54-B001-E9A070FCC22D}" srcId="{75B2DB29-FD94-4F65-9A33-D0C4B5C01C38}" destId="{1A08BB8D-5BC6-40BE-9ADC-ED09E87C1301}" srcOrd="1" destOrd="0" parTransId="{862C0353-E09B-4080-91E8-44257B8229B5}" sibTransId="{851D5231-3056-4265-BC0A-A4B07008B82E}"/>
    <dgm:cxn modelId="{2D093124-A5F7-45B5-A41D-25E88E52F1E9}" type="presOf" srcId="{1A08BB8D-5BC6-40BE-9ADC-ED09E87C1301}" destId="{C58FD4C8-B0D5-494E-8CAF-025915E3DD01}" srcOrd="0" destOrd="0" presId="urn:microsoft.com/office/officeart/2009/3/layout/IncreasingArrowsProcess"/>
    <dgm:cxn modelId="{694732E8-4A64-44EE-8BFB-D14329D68ED6}" srcId="{75B2DB29-FD94-4F65-9A33-D0C4B5C01C38}" destId="{5CED3A9A-54F4-4E9E-99E7-2AAF8995822D}" srcOrd="3" destOrd="0" parTransId="{8245F640-CC51-4603-9E45-26110993C687}" sibTransId="{AA7A7605-28ED-4DD4-A42C-4723C58E4B97}"/>
    <dgm:cxn modelId="{ACD937ED-84C1-4927-ADC0-DE7791364664}" srcId="{75B2DB29-FD94-4F65-9A33-D0C4B5C01C38}" destId="{CC99E871-464D-4EE5-A49B-A90FDE92B7CF}" srcOrd="4" destOrd="0" parTransId="{08EE6254-CB98-4FD0-A46E-6CA84F246702}" sibTransId="{8CFDDE14-8284-43D4-8DA4-762DB306F441}"/>
    <dgm:cxn modelId="{97CC84E8-CE7A-4DE0-96D8-E1D9A0F452F8}" type="presOf" srcId="{5CED3A9A-54F4-4E9E-99E7-2AAF8995822D}" destId="{63FB0D43-266D-426C-AA8A-7341967F7569}" srcOrd="0" destOrd="0" presId="urn:microsoft.com/office/officeart/2009/3/layout/IncreasingArrowsProcess"/>
    <dgm:cxn modelId="{F20A5CF6-5CE8-47D7-910C-C4E67A393F3E}" type="presOf" srcId="{CC99E871-464D-4EE5-A49B-A90FDE92B7CF}" destId="{A85DCA59-7DF6-4EB9-8BBC-34E662531B92}" srcOrd="0" destOrd="0" presId="urn:microsoft.com/office/officeart/2009/3/layout/IncreasingArrowsProcess"/>
    <dgm:cxn modelId="{D9F99B4D-A567-469E-8BD2-4001B7342484}" type="presOf" srcId="{00EF560A-60CC-4F94-87D0-1317597C0ACE}" destId="{6889C5A0-99BA-4F3D-94FA-F57EA4F44AC1}" srcOrd="0" destOrd="0" presId="urn:microsoft.com/office/officeart/2009/3/layout/IncreasingArrowsProcess"/>
    <dgm:cxn modelId="{99FEBDAD-92E6-42BD-94B8-1EABF8BF1E2D}" type="presOf" srcId="{75B2DB29-FD94-4F65-9A33-D0C4B5C01C38}" destId="{DEBA7218-8EB3-4EC4-8171-1C75B348F802}" srcOrd="0" destOrd="0" presId="urn:microsoft.com/office/officeart/2009/3/layout/IncreasingArrowsProcess"/>
    <dgm:cxn modelId="{E85384BA-EF18-4760-82BB-F6CAA64011EA}" srcId="{75B2DB29-FD94-4F65-9A33-D0C4B5C01C38}" destId="{DDBE06D0-EBDB-49C3-8CB6-9B79BADEE370}" srcOrd="2" destOrd="0" parTransId="{AB856958-68CA-4EBB-953D-1261F4C489FF}" sibTransId="{99AB7314-9BF8-4E89-9450-4F624AF3CFAA}"/>
    <dgm:cxn modelId="{20AC6518-E2F4-4887-BD77-2AB95737B341}" type="presOf" srcId="{DDBE06D0-EBDB-49C3-8CB6-9B79BADEE370}" destId="{C4EB8AB8-2903-4C2C-BD59-43B5335C48FC}" srcOrd="0" destOrd="0" presId="urn:microsoft.com/office/officeart/2009/3/layout/IncreasingArrowsProcess"/>
    <dgm:cxn modelId="{95942CD5-2607-40FB-A1E9-208DE65AFA32}" srcId="{75B2DB29-FD94-4F65-9A33-D0C4B5C01C38}" destId="{00EF560A-60CC-4F94-87D0-1317597C0ACE}" srcOrd="0" destOrd="0" parTransId="{8ABE0237-7815-4E04-A4C2-E6322B676F2B}" sibTransId="{71B7E11C-D869-48D4-A0A5-6229C929AA9A}"/>
    <dgm:cxn modelId="{3F041110-6488-4BF2-8476-9EA7E9F6F938}" type="presParOf" srcId="{DEBA7218-8EB3-4EC4-8171-1C75B348F802}" destId="{6889C5A0-99BA-4F3D-94FA-F57EA4F44AC1}" srcOrd="0" destOrd="0" presId="urn:microsoft.com/office/officeart/2009/3/layout/IncreasingArrowsProcess"/>
    <dgm:cxn modelId="{F7BD460F-1846-44AB-82B3-D3892D1F817C}" type="presParOf" srcId="{DEBA7218-8EB3-4EC4-8171-1C75B348F802}" destId="{C58FD4C8-B0D5-494E-8CAF-025915E3DD01}" srcOrd="1" destOrd="0" presId="urn:microsoft.com/office/officeart/2009/3/layout/IncreasingArrowsProcess"/>
    <dgm:cxn modelId="{A8C351EB-C33E-4C8E-90FE-753CE4F483F4}" type="presParOf" srcId="{DEBA7218-8EB3-4EC4-8171-1C75B348F802}" destId="{C4EB8AB8-2903-4C2C-BD59-43B5335C48FC}" srcOrd="2" destOrd="0" presId="urn:microsoft.com/office/officeart/2009/3/layout/IncreasingArrowsProcess"/>
    <dgm:cxn modelId="{CEDA63D0-4D71-497C-A7E4-B8B89B19545C}" type="presParOf" srcId="{DEBA7218-8EB3-4EC4-8171-1C75B348F802}" destId="{63FB0D43-266D-426C-AA8A-7341967F7569}" srcOrd="3" destOrd="0" presId="urn:microsoft.com/office/officeart/2009/3/layout/IncreasingArrowsProcess"/>
    <dgm:cxn modelId="{1B82DAC6-501B-4BD3-9849-7FBEBCEE0719}" type="presParOf" srcId="{DEBA7218-8EB3-4EC4-8171-1C75B348F802}" destId="{A85DCA59-7DF6-4EB9-8BBC-34E662531B92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FBE9-95E6-4D97-B2CE-118ABE1B6DED}">
      <dsp:nvSpPr>
        <dsp:cNvPr id="0" name=""/>
        <dsp:cNvSpPr/>
      </dsp:nvSpPr>
      <dsp:spPr>
        <a:xfrm>
          <a:off x="996466" y="0"/>
          <a:ext cx="7104157" cy="31683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692F5-5E83-4222-9674-116D6DC3094B}">
      <dsp:nvSpPr>
        <dsp:cNvPr id="0" name=""/>
        <dsp:cNvSpPr/>
      </dsp:nvSpPr>
      <dsp:spPr>
        <a:xfrm>
          <a:off x="1347741" y="950505"/>
          <a:ext cx="2690177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Date Formation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Mois M</a:t>
          </a:r>
          <a:endParaRPr lang="fr-FR" sz="1800" kern="1200" dirty="0"/>
        </a:p>
      </dsp:txBody>
      <dsp:txXfrm>
        <a:off x="1409607" y="1012371"/>
        <a:ext cx="2566445" cy="1143608"/>
      </dsp:txXfrm>
    </dsp:sp>
    <dsp:sp modelId="{EE2B9FFB-DFAE-45A7-9AB2-E66308DF9DDA}">
      <dsp:nvSpPr>
        <dsp:cNvPr id="0" name=""/>
        <dsp:cNvSpPr/>
      </dsp:nvSpPr>
      <dsp:spPr>
        <a:xfrm>
          <a:off x="4319913" y="950505"/>
          <a:ext cx="2690177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Date de Bascule </a:t>
          </a:r>
          <a:r>
            <a:rPr lang="fr-FR" sz="1800" kern="1200" dirty="0" smtClean="0"/>
            <a:t>AGENCE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Mois M+3  </a:t>
          </a:r>
          <a:endParaRPr lang="fr-F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4381779" y="1012371"/>
        <a:ext cx="2566445" cy="1143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D1707-7BC9-4448-9420-A348946C9E3E}">
      <dsp:nvSpPr>
        <dsp:cNvPr id="0" name=""/>
        <dsp:cNvSpPr/>
      </dsp:nvSpPr>
      <dsp:spPr>
        <a:xfrm>
          <a:off x="3100929" y="1576434"/>
          <a:ext cx="1905767" cy="1418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Communication</a:t>
          </a:r>
          <a:endParaRPr lang="fr-FR" sz="1400" b="1" kern="1200" dirty="0"/>
        </a:p>
      </dsp:txBody>
      <dsp:txXfrm>
        <a:off x="3380022" y="1784223"/>
        <a:ext cx="1347581" cy="1003292"/>
      </dsp:txXfrm>
    </dsp:sp>
    <dsp:sp modelId="{0C711B95-3F11-4137-923B-AE3BBBC9E4C3}">
      <dsp:nvSpPr>
        <dsp:cNvPr id="0" name=""/>
        <dsp:cNvSpPr/>
      </dsp:nvSpPr>
      <dsp:spPr>
        <a:xfrm rot="16143578">
          <a:off x="3932532" y="1245079"/>
          <a:ext cx="214634" cy="380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3965255" y="1353304"/>
        <a:ext cx="150244" cy="228101"/>
      </dsp:txXfrm>
    </dsp:sp>
    <dsp:sp modelId="{49F1D8B9-2B6F-4BE5-9A1C-5F91CA7CD55E}">
      <dsp:nvSpPr>
        <dsp:cNvPr id="0" name=""/>
        <dsp:cNvSpPr/>
      </dsp:nvSpPr>
      <dsp:spPr>
        <a:xfrm>
          <a:off x="1860991" y="0"/>
          <a:ext cx="4331696" cy="1285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FF0000"/>
              </a:solidFill>
            </a:rPr>
            <a:t>1 </a:t>
          </a:r>
          <a:r>
            <a:rPr lang="fr-FR" sz="1600" b="1" kern="1200" dirty="0" smtClean="0"/>
            <a:t>–Responsable d’exploitation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Agents maîtrises/Chefs d’équipe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Agents</a:t>
          </a:r>
          <a:endParaRPr lang="fr-FR" sz="1600" b="1" kern="1200" dirty="0"/>
        </a:p>
      </dsp:txBody>
      <dsp:txXfrm>
        <a:off x="2495353" y="188200"/>
        <a:ext cx="3062972" cy="908707"/>
      </dsp:txXfrm>
    </dsp:sp>
    <dsp:sp modelId="{9C7FDBD8-72C1-4744-B5FD-3227ED2AFA58}">
      <dsp:nvSpPr>
        <dsp:cNvPr id="0" name=""/>
        <dsp:cNvSpPr/>
      </dsp:nvSpPr>
      <dsp:spPr>
        <a:xfrm rot="10856781">
          <a:off x="2545288" y="2074111"/>
          <a:ext cx="392853" cy="380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2659331" y="2151087"/>
        <a:ext cx="278802" cy="228101"/>
      </dsp:txXfrm>
    </dsp:sp>
    <dsp:sp modelId="{0FC74D26-0286-4CE8-92C7-08AC8D2C07E9}">
      <dsp:nvSpPr>
        <dsp:cNvPr id="0" name=""/>
        <dsp:cNvSpPr/>
      </dsp:nvSpPr>
      <dsp:spPr>
        <a:xfrm>
          <a:off x="713862" y="1643808"/>
          <a:ext cx="1646380" cy="1200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0000"/>
              </a:solidFill>
            </a:rPr>
            <a:t>2-</a:t>
          </a:r>
          <a:r>
            <a:rPr lang="fr-FR" sz="1600" b="1" kern="1200" dirty="0" smtClean="0"/>
            <a:t>CHSCT</a:t>
          </a:r>
          <a:endParaRPr lang="fr-FR" sz="1600" b="1" kern="1200" dirty="0"/>
        </a:p>
      </dsp:txBody>
      <dsp:txXfrm>
        <a:off x="954969" y="1819687"/>
        <a:ext cx="1164166" cy="849219"/>
      </dsp:txXfrm>
    </dsp:sp>
    <dsp:sp modelId="{4739F25B-B484-4DD7-ABC5-D96995A9B9D9}">
      <dsp:nvSpPr>
        <dsp:cNvPr id="0" name=""/>
        <dsp:cNvSpPr/>
      </dsp:nvSpPr>
      <dsp:spPr>
        <a:xfrm rot="5457618">
          <a:off x="3917840" y="2897404"/>
          <a:ext cx="241933" cy="567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 rot="10800000">
        <a:off x="3954738" y="2974615"/>
        <a:ext cx="169353" cy="340490"/>
      </dsp:txXfrm>
    </dsp:sp>
    <dsp:sp modelId="{6ADB8303-1CF3-41F1-9C2F-CA58DFDE4902}">
      <dsp:nvSpPr>
        <dsp:cNvPr id="0" name=""/>
        <dsp:cNvSpPr/>
      </dsp:nvSpPr>
      <dsp:spPr>
        <a:xfrm>
          <a:off x="3292063" y="3378531"/>
          <a:ext cx="1475985" cy="649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0000"/>
              </a:solidFill>
            </a:rPr>
            <a:t>3</a:t>
          </a:r>
          <a:r>
            <a:rPr lang="fr-FR" sz="1600" b="1" kern="1200" dirty="0" smtClean="0"/>
            <a:t>- CLIENTS</a:t>
          </a:r>
          <a:endParaRPr lang="fr-FR" sz="1600" b="1" kern="1200" dirty="0"/>
        </a:p>
      </dsp:txBody>
      <dsp:txXfrm>
        <a:off x="3508216" y="3473612"/>
        <a:ext cx="1043679" cy="459089"/>
      </dsp:txXfrm>
    </dsp:sp>
    <dsp:sp modelId="{955E6F1F-77B2-471C-BD3E-3390798CFC17}">
      <dsp:nvSpPr>
        <dsp:cNvPr id="0" name=""/>
        <dsp:cNvSpPr/>
      </dsp:nvSpPr>
      <dsp:spPr>
        <a:xfrm rot="21538548">
          <a:off x="5080019" y="2075348"/>
          <a:ext cx="233892" cy="380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080025" y="2152009"/>
        <a:ext cx="163724" cy="228101"/>
      </dsp:txXfrm>
    </dsp:sp>
    <dsp:sp modelId="{1031E461-5348-4E05-8B1D-5E0E8CADA615}">
      <dsp:nvSpPr>
        <dsp:cNvPr id="0" name=""/>
        <dsp:cNvSpPr/>
      </dsp:nvSpPr>
      <dsp:spPr>
        <a:xfrm>
          <a:off x="5398648" y="1794346"/>
          <a:ext cx="1875857" cy="901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0000"/>
              </a:solidFill>
            </a:rPr>
            <a:t>4</a:t>
          </a:r>
          <a:r>
            <a:rPr lang="fr-FR" sz="1600" b="1" kern="1200" dirty="0" smtClean="0"/>
            <a:t>-INSPECTION DU TRAVAIL /CRAM</a:t>
          </a:r>
          <a:endParaRPr lang="fr-FR" sz="1600" b="1" kern="1200" dirty="0"/>
        </a:p>
      </dsp:txBody>
      <dsp:txXfrm>
        <a:off x="5673361" y="1926357"/>
        <a:ext cx="1326431" cy="637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9C5A0-99BA-4F3D-94FA-F57EA4F44AC1}">
      <dsp:nvSpPr>
        <dsp:cNvPr id="0" name=""/>
        <dsp:cNvSpPr/>
      </dsp:nvSpPr>
      <dsp:spPr>
        <a:xfrm>
          <a:off x="0" y="314602"/>
          <a:ext cx="7262192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DIRECTEUR D’AGENCE</a:t>
          </a:r>
          <a:endParaRPr lang="fr-FR" sz="1900" kern="1200" dirty="0"/>
        </a:p>
      </dsp:txBody>
      <dsp:txXfrm>
        <a:off x="0" y="578649"/>
        <a:ext cx="6998145" cy="528094"/>
      </dsp:txXfrm>
    </dsp:sp>
    <dsp:sp modelId="{C58FD4C8-B0D5-494E-8CAF-025915E3DD01}">
      <dsp:nvSpPr>
        <dsp:cNvPr id="0" name=""/>
        <dsp:cNvSpPr/>
      </dsp:nvSpPr>
      <dsp:spPr>
        <a:xfrm>
          <a:off x="1342053" y="739981"/>
          <a:ext cx="5920138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RESPONSABLE EXPLOITATION/DIRECTEURS SECTEURS</a:t>
          </a:r>
          <a:endParaRPr lang="fr-FR" sz="1900" kern="1200" dirty="0"/>
        </a:p>
      </dsp:txBody>
      <dsp:txXfrm>
        <a:off x="1342053" y="1004028"/>
        <a:ext cx="5656091" cy="528094"/>
      </dsp:txXfrm>
    </dsp:sp>
    <dsp:sp modelId="{C4EB8AB8-2903-4C2C-BD59-43B5335C48FC}">
      <dsp:nvSpPr>
        <dsp:cNvPr id="0" name=""/>
        <dsp:cNvSpPr/>
      </dsp:nvSpPr>
      <dsp:spPr>
        <a:xfrm>
          <a:off x="2684106" y="1092208"/>
          <a:ext cx="4578085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MAITRISES</a:t>
          </a:r>
          <a:endParaRPr lang="fr-FR" sz="1900" kern="1200" dirty="0"/>
        </a:p>
      </dsp:txBody>
      <dsp:txXfrm>
        <a:off x="2684106" y="1356255"/>
        <a:ext cx="4314038" cy="528094"/>
      </dsp:txXfrm>
    </dsp:sp>
    <dsp:sp modelId="{63FB0D43-266D-426C-AA8A-7341967F7569}">
      <dsp:nvSpPr>
        <dsp:cNvPr id="0" name=""/>
        <dsp:cNvSpPr/>
      </dsp:nvSpPr>
      <dsp:spPr>
        <a:xfrm>
          <a:off x="4026885" y="1444189"/>
          <a:ext cx="3235306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CHEF D’EQUIPE</a:t>
          </a:r>
          <a:endParaRPr lang="fr-FR" sz="1900" kern="1200" dirty="0"/>
        </a:p>
      </dsp:txBody>
      <dsp:txXfrm>
        <a:off x="4026885" y="1708236"/>
        <a:ext cx="2971259" cy="528094"/>
      </dsp:txXfrm>
    </dsp:sp>
    <dsp:sp modelId="{A85DCA59-7DF6-4EB9-8BBC-34E662531B92}">
      <dsp:nvSpPr>
        <dsp:cNvPr id="0" name=""/>
        <dsp:cNvSpPr/>
      </dsp:nvSpPr>
      <dsp:spPr>
        <a:xfrm>
          <a:off x="5368938" y="1796416"/>
          <a:ext cx="1893253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AGENTS</a:t>
          </a:r>
          <a:endParaRPr lang="fr-FR" sz="1900" kern="1200" dirty="0"/>
        </a:p>
      </dsp:txBody>
      <dsp:txXfrm>
        <a:off x="5368938" y="2060463"/>
        <a:ext cx="1629206" cy="528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/>
          <a:lstStyle>
            <a:lvl1pPr algn="r">
              <a:defRPr sz="1200"/>
            </a:lvl1pPr>
          </a:lstStyle>
          <a:p>
            <a:fld id="{7D0BAFA8-BC9C-C04F-B28A-72FA3979D4A6}" type="datetime1">
              <a:rPr lang="en-US" smtClean="0"/>
              <a:pPr/>
              <a:t>4/29/2018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362241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7" y="9362241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 anchor="b"/>
          <a:lstStyle>
            <a:lvl1pPr algn="r">
              <a:defRPr sz="1200"/>
            </a:lvl1pPr>
          </a:lstStyle>
          <a:p>
            <a:fld id="{565916EC-459C-164F-8EBE-D861316AA7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352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/>
          <a:lstStyle>
            <a:lvl1pPr algn="r">
              <a:defRPr sz="1200"/>
            </a:lvl1pPr>
          </a:lstStyle>
          <a:p>
            <a:fld id="{19623CEA-AE1B-204A-BB20-203DD7344833}" type="datetime1">
              <a:rPr lang="en-US" smtClean="0"/>
              <a:pPr/>
              <a:t>4/29/2018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0" tIns="45508" rIns="91020" bIns="455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8"/>
            <a:ext cx="5438140" cy="4435555"/>
          </a:xfrm>
          <a:prstGeom prst="rect">
            <a:avLst/>
          </a:prstGeom>
        </p:spPr>
        <p:txBody>
          <a:bodyPr vert="horz" lIns="91020" tIns="45508" rIns="91020" bIns="45508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362241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362241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 anchor="b"/>
          <a:lstStyle>
            <a:lvl1pPr algn="r">
              <a:defRPr sz="1200"/>
            </a:lvl1pPr>
          </a:lstStyle>
          <a:p>
            <a:fld id="{9A68E6EC-7CE0-6B41-A250-418F413FCB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181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8E6EC-7CE0-6B41-A250-418F413FCBDC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7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49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36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47F61-8E17-47EC-A248-1D00120D0303}" type="datetimeFigureOut">
              <a:rPr lang="fr-FR" smtClean="0"/>
              <a:t>29/04/2018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8550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/>
              <a:t>29/04/2018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28318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19800" y="64166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ONET 2015</a:t>
            </a:r>
            <a:endParaRPr lang="fr-FR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2971800"/>
            <a:ext cx="4191000" cy="7620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003871"/>
                </a:solidFill>
              </a:defRPr>
            </a:lvl1pPr>
            <a:lvl2pPr>
              <a:defRPr sz="1800">
                <a:solidFill>
                  <a:srgbClr val="3E4F58"/>
                </a:solidFill>
              </a:defRPr>
            </a:lvl2pPr>
            <a:lvl3pPr>
              <a:defRPr sz="1600">
                <a:solidFill>
                  <a:srgbClr val="3E4F58"/>
                </a:solidFill>
              </a:defRPr>
            </a:lvl3pPr>
            <a:lvl4pPr>
              <a:defRPr sz="1200">
                <a:solidFill>
                  <a:srgbClr val="3E4F58"/>
                </a:solidFill>
              </a:defRPr>
            </a:lvl4pPr>
            <a:lvl5pPr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304800" y="3886200"/>
            <a:ext cx="685800" cy="273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871"/>
                </a:solidFill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3100202" y="2987070"/>
            <a:ext cx="5053198" cy="5847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3E4F58"/>
                </a:solidFill>
              </a:defRPr>
            </a:lvl1pPr>
          </a:lstStyle>
          <a:p>
            <a:r>
              <a:rPr lang="fr-FR" dirty="0" smtClean="0"/>
              <a:t>Piloter ONET en Prévention 2015</a:t>
            </a:r>
            <a:endParaRPr lang="fr-FR" dirty="0"/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C0786-B17D-6040-91FD-2BFA6D9D5E6B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3E4F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E4F5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02400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3009900"/>
            <a:ext cx="762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FFFFFF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FFFFFF"/>
                </a:solidFill>
              </a:defRPr>
            </a:lvl3pPr>
            <a:lvl4pPr marL="1077913" indent="-354013">
              <a:defRPr sz="1200">
                <a:solidFill>
                  <a:srgbClr val="FFFFFF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 smtClean="0"/>
              <a:t>N°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4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emf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emf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emf"/><Relationship Id="rId25" Type="http://schemas.openxmlformats.org/officeDocument/2006/relationships/image" Target="../media/image26.png"/><Relationship Id="rId2" Type="http://schemas.openxmlformats.org/officeDocument/2006/relationships/theme" Target="../theme/theme4.xml"/><Relationship Id="rId16" Type="http://schemas.openxmlformats.org/officeDocument/2006/relationships/image" Target="../media/image17.emf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10" Type="http://schemas.openxmlformats.org/officeDocument/2006/relationships/image" Target="../media/image11.emf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5.jpeg"/><Relationship Id="rId22" Type="http://schemas.openxmlformats.org/officeDocument/2006/relationships/image" Target="../media/image23.emf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1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3" r:id="rId3"/>
    <p:sldLayoutId id="2147483766" r:id="rId4"/>
    <p:sldLayoutId id="2147483767" r:id="rId5"/>
    <p:sldLayoutId id="214748376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1 g 2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3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1600" kern="1200">
          <a:solidFill>
            <a:srgbClr val="0038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51" y="4931447"/>
            <a:ext cx="1108917" cy="11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73" y="1801307"/>
            <a:ext cx="420524" cy="99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re processus 11"/>
          <p:cNvSpPr>
            <a:spLocks noChangeArrowheads="1"/>
          </p:cNvSpPr>
          <p:nvPr userDrawn="1"/>
        </p:nvSpPr>
        <p:spPr bwMode="auto">
          <a:xfrm>
            <a:off x="1001385" y="766753"/>
            <a:ext cx="3313308" cy="4378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smtClean="0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1029" name="Image 6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33" y="6429311"/>
            <a:ext cx="1419029" cy="3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4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33" y="6403855"/>
            <a:ext cx="1203966" cy="3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17"/>
          <p:cNvCxnSpPr/>
          <p:nvPr userDrawn="1"/>
        </p:nvCxnSpPr>
        <p:spPr>
          <a:xfrm>
            <a:off x="4572960" y="333990"/>
            <a:ext cx="0" cy="646393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730" y="419046"/>
            <a:ext cx="1234493" cy="128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ZoneTexte 7"/>
          <p:cNvSpPr txBox="1">
            <a:spLocks noChangeArrowheads="1"/>
          </p:cNvSpPr>
          <p:nvPr userDrawn="1"/>
        </p:nvSpPr>
        <p:spPr bwMode="auto">
          <a:xfrm>
            <a:off x="117133" y="333990"/>
            <a:ext cx="3002235" cy="3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7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Nettoyage </a:t>
            </a:r>
            <a:r>
              <a:rPr lang="fr-FR" altLang="fr-FR" sz="1700" b="1" dirty="0" smtClean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multi-surfaces</a:t>
            </a:r>
            <a:endParaRPr lang="fr-FR" altLang="fr-FR" sz="1700" b="1" dirty="0">
              <a:solidFill>
                <a:srgbClr val="42B003"/>
              </a:solidFill>
              <a:latin typeface="Calibri"/>
              <a:ea typeface="Helvetica" charset="0"/>
              <a:cs typeface="Helvetica" charset="0"/>
            </a:endParaRPr>
          </a:p>
        </p:txBody>
      </p:sp>
      <p:pic>
        <p:nvPicPr>
          <p:cNvPr id="1034" name="Image 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4" y="1736138"/>
            <a:ext cx="866011" cy="15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25"/>
          <p:cNvCxnSpPr/>
          <p:nvPr userDrawn="1"/>
        </p:nvCxnSpPr>
        <p:spPr>
          <a:xfrm flipH="1">
            <a:off x="166098" y="3266587"/>
            <a:ext cx="881660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52"/>
          <p:cNvSpPr>
            <a:spLocks noChangeArrowheads="1"/>
          </p:cNvSpPr>
          <p:nvPr userDrawn="1"/>
        </p:nvSpPr>
        <p:spPr bwMode="auto">
          <a:xfrm>
            <a:off x="1034029" y="2919360"/>
            <a:ext cx="2039682" cy="2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37" name="Image 2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01" y="1274865"/>
            <a:ext cx="434925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mage 28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73" y="1274865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Image 2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9" y="853304"/>
            <a:ext cx="789203" cy="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 userDrawn="1"/>
        </p:nvSpPr>
        <p:spPr>
          <a:xfrm>
            <a:off x="784402" y="6346832"/>
            <a:ext cx="3589817" cy="437853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6684" tIns="28342" rIns="56684" bIns="28342" anchor="ctr"/>
          <a:lstStyle/>
          <a:p>
            <a:pPr algn="ctr" defTabSz="456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500" b="1" dirty="0">
                <a:solidFill>
                  <a:prstClr val="white"/>
                </a:solidFill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2" name="Connecteur droit 31"/>
          <p:cNvCxnSpPr/>
          <p:nvPr userDrawn="1"/>
        </p:nvCxnSpPr>
        <p:spPr>
          <a:xfrm flipH="1">
            <a:off x="168018" y="6253152"/>
            <a:ext cx="881564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2" name="Image 32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9" y="6338686"/>
            <a:ext cx="434925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 userDrawn="1"/>
        </p:nvSpPr>
        <p:spPr>
          <a:xfrm>
            <a:off x="3346911" y="2050781"/>
            <a:ext cx="402283" cy="626624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/>
          <a:p>
            <a:pPr defTabSz="456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1044" name="Image 3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82" y="2114932"/>
            <a:ext cx="725836" cy="51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Autre processus 44"/>
          <p:cNvSpPr>
            <a:spLocks noChangeArrowheads="1"/>
          </p:cNvSpPr>
          <p:nvPr userDrawn="1"/>
        </p:nvSpPr>
        <p:spPr bwMode="auto">
          <a:xfrm>
            <a:off x="5600268" y="762679"/>
            <a:ext cx="3382435" cy="4378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smtClean="0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46" name="ZoneTexte 7"/>
          <p:cNvSpPr txBox="1">
            <a:spLocks noChangeArrowheads="1"/>
          </p:cNvSpPr>
          <p:nvPr userDrawn="1"/>
        </p:nvSpPr>
        <p:spPr bwMode="auto">
          <a:xfrm>
            <a:off x="4686253" y="347228"/>
            <a:ext cx="3039679" cy="3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7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47" name="Rectangle 52"/>
          <p:cNvSpPr>
            <a:spLocks noChangeArrowheads="1"/>
          </p:cNvSpPr>
          <p:nvPr userDrawn="1"/>
        </p:nvSpPr>
        <p:spPr bwMode="auto">
          <a:xfrm>
            <a:off x="5600269" y="2920378"/>
            <a:ext cx="2039682" cy="2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48" name="Image 47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7849" y="382948"/>
            <a:ext cx="1234972" cy="128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9" name="Image 4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14" y="1235153"/>
            <a:ext cx="43492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Image 4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8" y="1235153"/>
            <a:ext cx="43492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Image 5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03" y="1235153"/>
            <a:ext cx="43588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Image 5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71" y="1235153"/>
            <a:ext cx="43588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Image 52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66" y="1963211"/>
            <a:ext cx="702794" cy="49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 userDrawn="1"/>
        </p:nvSpPr>
        <p:spPr>
          <a:xfrm>
            <a:off x="7969797" y="1901097"/>
            <a:ext cx="402282" cy="626624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/>
          <a:p>
            <a:pPr defTabSz="456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1055" name="Autre processus 54"/>
          <p:cNvSpPr>
            <a:spLocks noChangeArrowheads="1"/>
          </p:cNvSpPr>
          <p:nvPr userDrawn="1"/>
        </p:nvSpPr>
        <p:spPr bwMode="auto">
          <a:xfrm>
            <a:off x="1001386" y="3808303"/>
            <a:ext cx="3327709" cy="4378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smtClean="0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56" name="ZoneTexte 7"/>
          <p:cNvSpPr txBox="1">
            <a:spLocks noChangeArrowheads="1"/>
          </p:cNvSpPr>
          <p:nvPr userDrawn="1"/>
        </p:nvSpPr>
        <p:spPr bwMode="auto">
          <a:xfrm>
            <a:off x="106571" y="3384706"/>
            <a:ext cx="3002235" cy="3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7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57" name="Image 56"/>
          <p:cNvPicPr>
            <a:picLocks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309" y="3429008"/>
            <a:ext cx="1234493" cy="128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8" name="Rectangle 52"/>
          <p:cNvSpPr>
            <a:spLocks noChangeArrowheads="1"/>
          </p:cNvSpPr>
          <p:nvPr userDrawn="1"/>
        </p:nvSpPr>
        <p:spPr bwMode="auto">
          <a:xfrm>
            <a:off x="1032109" y="5964983"/>
            <a:ext cx="2039682" cy="2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59" name="Image 58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88" y="4283832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Image 5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61" y="4283832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Image 60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4" y="4279759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Image 61" descr="ecolabel_logo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32" y="2693305"/>
            <a:ext cx="455088" cy="4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Image 62" descr="ecolabel_logo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32" y="5707363"/>
            <a:ext cx="455088" cy="4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Image 64" descr="ecolabel_logo.jpg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14" y="2701452"/>
            <a:ext cx="455088" cy="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Image 33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55" y="6306102"/>
            <a:ext cx="1015787" cy="4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Image 3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9" y="1741229"/>
            <a:ext cx="861210" cy="151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Connecteur droit 70"/>
          <p:cNvCxnSpPr/>
          <p:nvPr userDrawn="1"/>
        </p:nvCxnSpPr>
        <p:spPr>
          <a:xfrm flipV="1">
            <a:off x="434926" y="1668934"/>
            <a:ext cx="134414" cy="20467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>
            <a:spLocks noChangeArrowheads="1"/>
          </p:cNvSpPr>
          <p:nvPr userDrawn="1"/>
        </p:nvSpPr>
        <p:spPr bwMode="auto">
          <a:xfrm>
            <a:off x="178579" y="1596636"/>
            <a:ext cx="782482" cy="82784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84" tIns="28342" rIns="56684" bIns="28342"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73" name="Connecteur droit 72"/>
          <p:cNvCxnSpPr/>
          <p:nvPr userDrawn="1"/>
        </p:nvCxnSpPr>
        <p:spPr>
          <a:xfrm flipV="1">
            <a:off x="5051091" y="1660787"/>
            <a:ext cx="134414" cy="205689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>
            <a:spLocks noChangeArrowheads="1"/>
          </p:cNvSpPr>
          <p:nvPr userDrawn="1"/>
        </p:nvSpPr>
        <p:spPr bwMode="auto">
          <a:xfrm>
            <a:off x="4777462" y="1596636"/>
            <a:ext cx="782482" cy="82784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84" tIns="28342" rIns="56684" bIns="28342"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71" name="Picture 2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18" y="1727992"/>
            <a:ext cx="425325" cy="10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Image 75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79" y="853304"/>
            <a:ext cx="789203" cy="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Image 76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9" y="3896892"/>
            <a:ext cx="789203" cy="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Image 3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4" y="4717612"/>
            <a:ext cx="866011" cy="152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Connecteur droit 79"/>
          <p:cNvCxnSpPr/>
          <p:nvPr userDrawn="1"/>
        </p:nvCxnSpPr>
        <p:spPr>
          <a:xfrm flipV="1">
            <a:off x="433006" y="4641242"/>
            <a:ext cx="135374" cy="204671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Ellipse 80"/>
          <p:cNvSpPr>
            <a:spLocks noChangeArrowheads="1"/>
          </p:cNvSpPr>
          <p:nvPr userDrawn="1"/>
        </p:nvSpPr>
        <p:spPr bwMode="auto">
          <a:xfrm>
            <a:off x="181460" y="4577092"/>
            <a:ext cx="781522" cy="82784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84" tIns="28342" rIns="56684" bIns="28342"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2" name="Connecteur droit 81"/>
          <p:cNvCxnSpPr/>
          <p:nvPr userDrawn="1"/>
        </p:nvCxnSpPr>
        <p:spPr>
          <a:xfrm flipH="1">
            <a:off x="181459" y="326863"/>
            <a:ext cx="881564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8" name="ZoneTexte 82"/>
          <p:cNvSpPr txBox="1">
            <a:spLocks noChangeArrowheads="1"/>
          </p:cNvSpPr>
          <p:nvPr userDrawn="1"/>
        </p:nvSpPr>
        <p:spPr bwMode="auto">
          <a:xfrm>
            <a:off x="117132" y="11201"/>
            <a:ext cx="8879973" cy="7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661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smtClean="0">
                <a:solidFill>
                  <a:srgbClr val="42B003"/>
                </a:solidFill>
                <a:latin typeface="Calibri" pitchFamily="34" charset="0"/>
              </a:rPr>
              <a:t>Charte murale « AUTOLAVEUSE »			Secteur TERTIAIRE			Site</a:t>
            </a:r>
          </a:p>
        </p:txBody>
      </p:sp>
    </p:spTree>
    <p:extLst>
      <p:ext uri="{BB962C8B-B14F-4D97-AF65-F5344CB8AC3E}">
        <p14:creationId xmlns:p14="http://schemas.microsoft.com/office/powerpoint/2010/main" val="254211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dt="0"/>
  <p:txStyles>
    <p:titleStyle>
      <a:lvl1pPr algn="ctr" defTabSz="440873" rtl="0" eaLnBrk="0" fontAlgn="base" hangingPunct="0">
        <a:spcBef>
          <a:spcPct val="0"/>
        </a:spcBef>
        <a:spcAft>
          <a:spcPct val="0"/>
        </a:spcAft>
        <a:defRPr sz="33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441860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883721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1325581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1767442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30655" indent="-330655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7403" indent="-275546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04150" indent="-219453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46008" indent="-219453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87864" indent="-219453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30232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093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953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814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60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721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581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442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302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163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3023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884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81028"/>
            <a:ext cx="8229600" cy="1143000"/>
          </a:xfrm>
        </p:spPr>
        <p:txBody>
          <a:bodyPr/>
          <a:lstStyle/>
          <a:p>
            <a:r>
              <a:rPr lang="fr-FR" smtClean="0"/>
              <a:t>Formation Solution Biotechnologique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520" y="1224028"/>
            <a:ext cx="8964488" cy="54974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sz="8000" b="1" u="sng" dirty="0" smtClean="0"/>
          </a:p>
          <a:p>
            <a:pPr marL="457200" lvl="1" indent="0">
              <a:buNone/>
            </a:pPr>
            <a:endParaRPr lang="fr-FR" sz="8000" dirty="0" smtClean="0"/>
          </a:p>
          <a:p>
            <a:pPr marL="457200" lvl="1" indent="0" algn="ctr">
              <a:buNone/>
            </a:pPr>
            <a:endParaRPr lang="fr-FR" sz="8000" dirty="0" smtClean="0"/>
          </a:p>
          <a:p>
            <a:pPr marL="457200" lvl="1" indent="0" algn="ctr">
              <a:buNone/>
            </a:pPr>
            <a:r>
              <a:rPr lang="fr-FR" sz="8000" dirty="0" smtClean="0"/>
              <a:t>GUIDE DE DEMARRAGE AGENCE </a:t>
            </a:r>
          </a:p>
          <a:p>
            <a:pPr marL="457200" lvl="1" indent="0">
              <a:buNone/>
            </a:pPr>
            <a:endParaRPr lang="fr-FR" sz="8000" dirty="0"/>
          </a:p>
          <a:p>
            <a:pPr marL="457200" lvl="1" indent="0">
              <a:buNone/>
            </a:pPr>
            <a:r>
              <a:rPr lang="fr-FR" sz="8000" dirty="0" smtClean="0"/>
              <a:t> </a:t>
            </a:r>
          </a:p>
          <a:p>
            <a:pPr marL="457200" lvl="1" indent="0">
              <a:buNone/>
            </a:pPr>
            <a:endParaRPr lang="fr-FR" sz="2900" dirty="0" smtClean="0"/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400" dirty="0" smtClean="0"/>
          </a:p>
          <a:p>
            <a:pPr marL="457200" lvl="1" indent="0">
              <a:buNone/>
            </a:pPr>
            <a:r>
              <a:rPr lang="fr-FR" sz="2400" i="1" dirty="0" smtClean="0"/>
              <a:t> 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1C0786-B17D-6040-91FD-2BFA6D9D5E6B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174" y="260648"/>
            <a:ext cx="8229600" cy="698078"/>
          </a:xfrm>
        </p:spPr>
        <p:txBody>
          <a:bodyPr>
            <a:normAutofit/>
          </a:bodyPr>
          <a:lstStyle/>
          <a:p>
            <a:r>
              <a:rPr lang="fr-FR" dirty="0" smtClean="0"/>
              <a:t>2.2 Communication Agent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02015"/>
              </p:ext>
            </p:extLst>
          </p:nvPr>
        </p:nvGraphicFramePr>
        <p:xfrm>
          <a:off x="395536" y="1174749"/>
          <a:ext cx="8445625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574"/>
                <a:gridCol w="3952051"/>
              </a:tblGrid>
              <a:tr h="59597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Communication Agents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Conseils</a:t>
                      </a:r>
                      <a:endParaRPr lang="fr-FR" sz="3600" dirty="0"/>
                    </a:p>
                  </a:txBody>
                  <a:tcPr/>
                </a:tc>
              </a:tr>
              <a:tr h="468261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Lui expliquer le nouveau fonctionnement en lui remettant le produit  =</a:t>
                      </a:r>
                    </a:p>
                    <a:p>
                      <a:endParaRPr lang="fr-FR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Avantages pour sa santé /sécurité, suppression du risque chimique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Lui expliquer la règle du nombre de Bouchons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Lui expliquer qu’il a un produit de 1 L pré-dilué et qu’il va pouvoir avoir environ 1, 5 mois d’autonomie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La</a:t>
                      </a:r>
                      <a:r>
                        <a:rPr lang="fr-FR" sz="1800" baseline="0" dirty="0" smtClean="0"/>
                        <a:t> règle du Bidon plein contre un bidon vide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baseline="0" dirty="0" smtClean="0"/>
                        <a:t>On ne jette plus de bidon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baseline="0" dirty="0" smtClean="0"/>
                        <a:t>On lui donne 2 bidons de 1 L lorsqu’un un bidon est vide, on lui redonne un plein </a:t>
                      </a:r>
                      <a:r>
                        <a:rPr lang="fr-FR" sz="1800" baseline="0" dirty="0" smtClean="0">
                          <a:sym typeface="Wingdings" panose="05000000000000000000" pitchFamily="2" charset="2"/>
                        </a:rPr>
                        <a:t> plus de rupture produit</a:t>
                      </a:r>
                      <a:endParaRPr lang="fr-FR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u="sng" dirty="0" smtClean="0"/>
                        <a:t>A ne SURTOUT  pas faire </a:t>
                      </a:r>
                      <a:r>
                        <a:rPr lang="fr-FR" sz="1600" dirty="0" smtClean="0"/>
                        <a:t>= Déposer le produit sur site  sans expliquer à l’agent</a:t>
                      </a:r>
                    </a:p>
                    <a:p>
                      <a:endParaRPr lang="fr-FR" sz="1600" b="1" dirty="0" smtClean="0"/>
                    </a:p>
                    <a:p>
                      <a:r>
                        <a:rPr lang="fr-FR" sz="1600" b="1" dirty="0" smtClean="0"/>
                        <a:t>Nos agents ne sont pas des chimistes :  </a:t>
                      </a:r>
                      <a:r>
                        <a:rPr lang="fr-FR" sz="1600" dirty="0" smtClean="0"/>
                        <a:t>on ne leur parle plus en ml mais en nombre de bouchons, on simplifie la gestion pour mieux maîtriser les dilutions</a:t>
                      </a:r>
                    </a:p>
                    <a:p>
                      <a:endParaRPr lang="fr-FR" sz="1600" dirty="0" smtClean="0"/>
                    </a:p>
                    <a:p>
                      <a:r>
                        <a:rPr lang="fr-FR" sz="1600" dirty="0" smtClean="0"/>
                        <a:t>Prenez bien prendre le temps d’expliquer à l’agent, c’est lui qui fera la différence sur le terrain</a:t>
                      </a:r>
                    </a:p>
                    <a:p>
                      <a:endParaRPr lang="fr-FR" sz="1600" dirty="0" smtClean="0"/>
                    </a:p>
                    <a:p>
                      <a:r>
                        <a:rPr lang="fr-FR" sz="1600" dirty="0" smtClean="0"/>
                        <a:t>Pour simplifier la communication avec vos agents sur les produits, vous pouvez leur parler en couleur, VERT = le sol, ROSE = les sanitaires, BLEU = Toutes surfaces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3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7633"/>
            <a:ext cx="8229600" cy="69807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Communication </a:t>
            </a:r>
            <a:r>
              <a:rPr lang="fr-FR" dirty="0" smtClean="0"/>
              <a:t>CRAM / CHSCT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96565"/>
              </p:ext>
            </p:extLst>
          </p:nvPr>
        </p:nvGraphicFramePr>
        <p:xfrm>
          <a:off x="179512" y="1200150"/>
          <a:ext cx="8661649" cy="5039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3405065"/>
              </a:tblGrid>
              <a:tr h="559927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Communication CRAM/CHSCT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Conseils</a:t>
                      </a:r>
                      <a:endParaRPr lang="fr-FR" sz="3600" dirty="0"/>
                    </a:p>
                  </a:txBody>
                  <a:tcPr/>
                </a:tc>
              </a:tr>
              <a:tr h="4399423"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000" dirty="0" smtClean="0"/>
                        <a:t>Avantages pour la santé /sécurité de nos salariés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0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on supprime le risque chimique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on évite les risques liés aux mauvaises manipulations produits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on fait de la prévention sur les allergies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000" dirty="0" smtClean="0"/>
                        <a:t>      ou maladies professionnelles de nos agents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On limite les TMS en simplifiant et réduisant la logistique de livraisons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sz="2400" dirty="0" smtClean="0"/>
                        <a:t>Communiquer un document expliquant les avantages de la solution mise en place  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0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406208" cy="1728192"/>
          </a:xfrm>
        </p:spPr>
        <p:txBody>
          <a:bodyPr>
            <a:noAutofit/>
          </a:bodyPr>
          <a:lstStyle/>
          <a:p>
            <a:r>
              <a:rPr lang="fr-FR" sz="3600" dirty="0" smtClean="0"/>
              <a:t>2.3 L’impact sur votre organisation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33401"/>
            <a:ext cx="7772400" cy="947327"/>
          </a:xfrm>
        </p:spPr>
        <p:txBody>
          <a:bodyPr>
            <a:normAutofit/>
          </a:bodyPr>
          <a:lstStyle/>
          <a:p>
            <a:r>
              <a:rPr lang="fr-FR" dirty="0" smtClean="0"/>
              <a:t>Organisation </a:t>
            </a:r>
            <a:r>
              <a:rPr lang="fr-FR" dirty="0"/>
              <a:t>&amp; </a:t>
            </a:r>
            <a:r>
              <a:rPr lang="fr-FR" dirty="0" smtClean="0"/>
              <a:t>Process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11256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Un déploiement ayant un impact sur les </a:t>
            </a:r>
            <a:r>
              <a:rPr lang="fr-FR" dirty="0" err="1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process</a:t>
            </a:r>
            <a:r>
              <a:rPr lang="fr-FR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 métiers de l’agence (commandes, logistique-livraison, qualité produits, contrôles) et nécessitant une réflexion préalable au niveau de la Direction d’agence  </a:t>
            </a:r>
            <a:endParaRPr lang="fr-FR" sz="3600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2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342" y="-105824"/>
            <a:ext cx="7398747" cy="1067494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3871"/>
                </a:solidFill>
              </a:rPr>
              <a:t/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2900" b="1" dirty="0" smtClean="0">
                <a:solidFill>
                  <a:srgbClr val="003871"/>
                </a:solidFill>
              </a:rPr>
              <a:t>2-3 </a:t>
            </a:r>
            <a:r>
              <a:rPr lang="fr-FR" sz="2900" b="1" dirty="0">
                <a:solidFill>
                  <a:srgbClr val="003871"/>
                </a:solidFill>
              </a:rPr>
              <a:t>Préparation Bascule – Organisation &amp; </a:t>
            </a:r>
            <a:r>
              <a:rPr lang="fr-FR" sz="2900" b="1" dirty="0" err="1">
                <a:solidFill>
                  <a:srgbClr val="003871"/>
                </a:solidFill>
              </a:rPr>
              <a:t>Process</a:t>
            </a:r>
            <a:r>
              <a:rPr lang="fr-FR" sz="2900" b="1" dirty="0">
                <a:solidFill>
                  <a:srgbClr val="003871"/>
                </a:solidFill>
              </a:rPr>
              <a:t> – Impacts Fonctions Agences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61037" y="6302864"/>
            <a:ext cx="2133600" cy="365125"/>
          </a:xfrm>
        </p:spPr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412682" y="2103322"/>
            <a:ext cx="1665135" cy="825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4" tIns="41052" rIns="82104" bIns="41052" rtlCol="0" anchor="ctr"/>
          <a:lstStyle/>
          <a:p>
            <a:pPr algn="ctr"/>
            <a:endParaRPr lang="fr-FR" sz="1600" dirty="0">
              <a:solidFill>
                <a:srgbClr val="003871"/>
              </a:solidFill>
            </a:endParaRPr>
          </a:p>
        </p:txBody>
      </p:sp>
      <p:sp>
        <p:nvSpPr>
          <p:cNvPr id="29" name="Flèche vers le bas 28"/>
          <p:cNvSpPr/>
          <p:nvPr/>
        </p:nvSpPr>
        <p:spPr>
          <a:xfrm>
            <a:off x="3714007" y="2172994"/>
            <a:ext cx="271204" cy="262783"/>
          </a:xfrm>
          <a:prstGeom prst="downArrow">
            <a:avLst/>
          </a:prstGeom>
          <a:solidFill>
            <a:srgbClr val="003871"/>
          </a:solidFill>
          <a:ln>
            <a:solidFill>
              <a:srgbClr val="003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7010961" y="1097246"/>
            <a:ext cx="2078128" cy="5649756"/>
            <a:chOff x="6696421" y="619265"/>
            <a:chExt cx="2374174" cy="5801567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811428" y="619265"/>
              <a:ext cx="2259167" cy="1225456"/>
            </a:xfrm>
            <a:prstGeom prst="roundRect">
              <a:avLst/>
            </a:prstGeom>
            <a:solidFill>
              <a:srgbClr val="E4B3B2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rgbClr val="003871"/>
                  </a:solidFill>
                </a:rPr>
                <a:t>Fonctions AGENCE Clés Impactées </a:t>
              </a:r>
              <a:endParaRPr lang="fr-FR" sz="1200" b="1" dirty="0">
                <a:solidFill>
                  <a:srgbClr val="003871"/>
                </a:solidFill>
              </a:endParaRPr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6771808" y="3072193"/>
              <a:ext cx="2217123" cy="1066057"/>
            </a:xfrm>
            <a:prstGeom prst="roundRect">
              <a:avLst/>
            </a:prstGeom>
            <a:solidFill>
              <a:srgbClr val="DDDDDD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rgbClr val="003871"/>
                  </a:solidFill>
                </a:rPr>
                <a:t>LIVRAISON SUR SITE</a:t>
              </a:r>
              <a:endParaRPr lang="fr-FR" sz="1200" b="1" dirty="0">
                <a:solidFill>
                  <a:srgbClr val="003871"/>
                </a:solidFill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6729331" y="4219918"/>
              <a:ext cx="2237632" cy="1066057"/>
            </a:xfrm>
            <a:prstGeom prst="roundRect">
              <a:avLst/>
            </a:prstGeom>
            <a:solidFill>
              <a:srgbClr val="DDDDDD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rgbClr val="003871"/>
                  </a:solidFill>
                </a:rPr>
                <a:t>CONTRÔLES SITE </a:t>
              </a:r>
              <a:endParaRPr lang="fr-FR" sz="1200" b="1" dirty="0">
                <a:solidFill>
                  <a:srgbClr val="003871"/>
                </a:solidFill>
              </a:endParaRPr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6696421" y="5354775"/>
              <a:ext cx="2303451" cy="1066057"/>
            </a:xfrm>
            <a:prstGeom prst="roundRect">
              <a:avLst/>
            </a:prstGeom>
            <a:solidFill>
              <a:srgbClr val="DDDDDD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rgbClr val="003871"/>
                  </a:solidFill>
                </a:rPr>
                <a:t>QUALITE PRESTATION</a:t>
              </a:r>
            </a:p>
            <a:p>
              <a:pPr algn="ctr"/>
              <a:r>
                <a:rPr lang="fr-FR" sz="1200" b="1" dirty="0" smtClean="0">
                  <a:solidFill>
                    <a:srgbClr val="003871"/>
                  </a:solidFill>
                </a:rPr>
                <a:t>(MAITRISE DILUTION) </a:t>
              </a:r>
              <a:endParaRPr lang="fr-FR" sz="1200" b="1" dirty="0">
                <a:solidFill>
                  <a:srgbClr val="00387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75458" y="3862290"/>
            <a:ext cx="6700798" cy="2890939"/>
            <a:chOff x="-128659" y="3517455"/>
            <a:chExt cx="6493696" cy="314935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-128659" y="3517455"/>
              <a:ext cx="1387392" cy="5805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3871"/>
                  </a:solidFill>
                </a:rPr>
                <a:t>SITES</a:t>
              </a:r>
              <a:endParaRPr lang="fr-FR" sz="2400" dirty="0">
                <a:solidFill>
                  <a:srgbClr val="003871"/>
                </a:solidFill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3544010" y="3633895"/>
              <a:ext cx="1864291" cy="4320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2060"/>
                  </a:solidFill>
                </a:rPr>
                <a:t>PETITS SITES</a:t>
              </a:r>
              <a:endParaRPr lang="fr-FR" sz="2400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696047" y="3917575"/>
              <a:ext cx="5131939" cy="2749231"/>
              <a:chOff x="56380" y="3485689"/>
              <a:chExt cx="5955780" cy="3393165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2919784" y="3538387"/>
                <a:ext cx="3092376" cy="1304344"/>
                <a:chOff x="4056810" y="4064070"/>
                <a:chExt cx="1420110" cy="1382502"/>
              </a:xfrm>
            </p:grpSpPr>
            <p:sp>
              <p:nvSpPr>
                <p:cNvPr id="18" name="Rectangle à coins arrondis 17"/>
                <p:cNvSpPr/>
                <p:nvPr/>
              </p:nvSpPr>
              <p:spPr>
                <a:xfrm>
                  <a:off x="4118239" y="4064070"/>
                  <a:ext cx="1358681" cy="1225903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Rectangle 18"/>
                <p:cNvSpPr/>
                <p:nvPr/>
              </p:nvSpPr>
              <p:spPr>
                <a:xfrm>
                  <a:off x="4056810" y="4064070"/>
                  <a:ext cx="1420110" cy="1382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cap="small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LIVRAISON  SITES </a:t>
                  </a:r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cap="small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PRODUITS PRE-DILUES 1L</a:t>
                  </a:r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cap="small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ou REMPLISSAGE bidon 1L</a:t>
                  </a:r>
                </a:p>
              </p:txBody>
            </p:sp>
          </p:grpSp>
          <p:sp>
            <p:nvSpPr>
              <p:cNvPr id="27" name="Rectangle à coins arrondis 26"/>
              <p:cNvSpPr/>
              <p:nvPr/>
            </p:nvSpPr>
            <p:spPr>
              <a:xfrm>
                <a:off x="1907593" y="5112276"/>
                <a:ext cx="3332034" cy="852083"/>
              </a:xfrm>
              <a:prstGeom prst="roundRect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solidFill>
                      <a:prstClr val="white"/>
                    </a:solidFill>
                  </a:rPr>
                  <a:t> </a:t>
                </a:r>
                <a:r>
                  <a:rPr lang="fr-FR" sz="1600" b="1" cap="small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Remplissage des bidons </a:t>
                </a:r>
                <a:r>
                  <a:rPr lang="fr-FR" sz="1600" b="1" cap="small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vides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cap="small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1L </a:t>
                </a:r>
                <a:endParaRPr lang="fr-FR" sz="1600" cap="small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endParaRPr lang="fr-F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à coins arrondis 54"/>
              <p:cNvSpPr/>
              <p:nvPr/>
            </p:nvSpPr>
            <p:spPr>
              <a:xfrm>
                <a:off x="1741749" y="6275034"/>
                <a:ext cx="3249868" cy="603820"/>
              </a:xfrm>
              <a:prstGeom prst="roundRect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cap="small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Utilisation Produits </a:t>
                </a:r>
                <a:r>
                  <a:rPr lang="fr-FR" sz="1600" cap="small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Site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lèche vers le bas 56"/>
              <p:cNvSpPr/>
              <p:nvPr/>
            </p:nvSpPr>
            <p:spPr>
              <a:xfrm>
                <a:off x="3231465" y="5957440"/>
                <a:ext cx="178890" cy="381282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lèche courbée vers la gauche 40"/>
              <p:cNvSpPr/>
              <p:nvPr/>
            </p:nvSpPr>
            <p:spPr>
              <a:xfrm rot="10800000">
                <a:off x="1456549" y="5381164"/>
                <a:ext cx="374827" cy="1152555"/>
              </a:xfrm>
              <a:prstGeom prst="curvedLeftArrow">
                <a:avLst>
                  <a:gd name="adj1" fmla="val 25000"/>
                  <a:gd name="adj2" fmla="val 50000"/>
                  <a:gd name="adj3" fmla="val 45159"/>
                </a:avLst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3" name="Groupe 42"/>
              <p:cNvGrpSpPr/>
              <p:nvPr/>
            </p:nvGrpSpPr>
            <p:grpSpPr>
              <a:xfrm>
                <a:off x="56380" y="3485689"/>
                <a:ext cx="2947576" cy="1366718"/>
                <a:chOff x="5710157" y="1934466"/>
                <a:chExt cx="1832131" cy="1444380"/>
              </a:xfrm>
            </p:grpSpPr>
            <p:sp>
              <p:nvSpPr>
                <p:cNvPr id="44" name="Rectangle à coins arrondis 43"/>
                <p:cNvSpPr/>
                <p:nvPr/>
              </p:nvSpPr>
              <p:spPr>
                <a:xfrm>
                  <a:off x="5871038" y="1979938"/>
                  <a:ext cx="1671250" cy="1398908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fr-FR" sz="1600" dirty="0" smtClean="0">
                      <a:solidFill>
                        <a:prstClr val="white"/>
                      </a:solidFill>
                    </a:rPr>
                    <a:t> </a:t>
                  </a:r>
                  <a:r>
                    <a:rPr lang="fr-FR" sz="1400" dirty="0" smtClean="0">
                      <a:solidFill>
                        <a:srgbClr val="C00000"/>
                      </a:solidFill>
                    </a:rPr>
                    <a:t>Installation DILUMOB (bidons de 5L)</a:t>
                  </a:r>
                </a:p>
                <a:p>
                  <a:pPr algn="ctr"/>
                  <a:r>
                    <a:rPr lang="fr-FR" sz="1600" b="1" dirty="0" smtClean="0">
                      <a:solidFill>
                        <a:prstClr val="black"/>
                      </a:solidFill>
                    </a:rPr>
                    <a:t>DILUTION SITES</a:t>
                  </a:r>
                </a:p>
                <a:p>
                  <a:pPr algn="ctr"/>
                  <a:endParaRPr lang="fr-FR" sz="1400" dirty="0" smtClean="0">
                    <a:solidFill>
                      <a:prstClr val="black"/>
                    </a:solidFill>
                  </a:endParaRPr>
                </a:p>
                <a:p>
                  <a:endParaRPr lang="fr-FR" sz="1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710157" y="1934466"/>
                  <a:ext cx="1150662" cy="8410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 cap="small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Flèche vers le bas 48"/>
              <p:cNvSpPr/>
              <p:nvPr/>
            </p:nvSpPr>
            <p:spPr>
              <a:xfrm>
                <a:off x="3984348" y="4742148"/>
                <a:ext cx="238920" cy="370128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lèche vers le bas 38"/>
              <p:cNvSpPr/>
              <p:nvPr/>
            </p:nvSpPr>
            <p:spPr>
              <a:xfrm>
                <a:off x="2305373" y="4865550"/>
                <a:ext cx="232389" cy="246726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7889" y="3517455"/>
              <a:ext cx="6357148" cy="312543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1167719" y="3542555"/>
              <a:ext cx="2178286" cy="5805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3871"/>
                  </a:solidFill>
                </a:rPr>
                <a:t>GROS SITES</a:t>
              </a:r>
              <a:endParaRPr lang="fr-FR" sz="2400" dirty="0">
                <a:solidFill>
                  <a:srgbClr val="00387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27553" y="1278235"/>
            <a:ext cx="7149280" cy="2639125"/>
            <a:chOff x="191380" y="1278235"/>
            <a:chExt cx="6687218" cy="2639125"/>
          </a:xfrm>
        </p:grpSpPr>
        <p:sp>
          <p:nvSpPr>
            <p:cNvPr id="12" name="Rectangle 11"/>
            <p:cNvSpPr/>
            <p:nvPr/>
          </p:nvSpPr>
          <p:spPr>
            <a:xfrm>
              <a:off x="308269" y="2304385"/>
              <a:ext cx="6135940" cy="139560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202368" y="1345158"/>
              <a:ext cx="6676230" cy="2572202"/>
              <a:chOff x="202368" y="1345158"/>
              <a:chExt cx="6676230" cy="2572202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1893220" y="1345158"/>
                <a:ext cx="3729576" cy="758163"/>
                <a:chOff x="3751281" y="-645720"/>
                <a:chExt cx="2461525" cy="929785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3839671" y="-645720"/>
                  <a:ext cx="2373135" cy="929785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Rectangle 9"/>
                <p:cNvSpPr/>
                <p:nvPr/>
              </p:nvSpPr>
              <p:spPr>
                <a:xfrm>
                  <a:off x="3751281" y="-603591"/>
                  <a:ext cx="2461523" cy="88765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cap="small" dirty="0" smtClean="0">
                      <a:solidFill>
                        <a:prstClr val="black"/>
                      </a:solidFill>
                    </a:rPr>
                    <a:t>LIVRAISON </a:t>
                  </a:r>
                </a:p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cap="small" dirty="0" smtClean="0">
                      <a:solidFill>
                        <a:prstClr val="black"/>
                      </a:solidFill>
                    </a:rPr>
                    <a:t>Produits CONCENTRES</a:t>
                  </a:r>
                </a:p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cap="small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fr-FR" sz="1400" cap="small" dirty="0" smtClean="0">
                      <a:solidFill>
                        <a:prstClr val="black"/>
                      </a:solidFill>
                    </a:rPr>
                    <a:t>25L , 5L</a:t>
                  </a:r>
                  <a:endParaRPr lang="fr-FR" sz="1400" cap="small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e 13"/>
              <p:cNvGrpSpPr/>
              <p:nvPr/>
            </p:nvGrpSpPr>
            <p:grpSpPr>
              <a:xfrm>
                <a:off x="3070731" y="2380216"/>
                <a:ext cx="3807867" cy="1537144"/>
                <a:chOff x="5747057" y="618021"/>
                <a:chExt cx="2279239" cy="2120482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5756646" y="711854"/>
                  <a:ext cx="2009641" cy="1333680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5747057" y="618021"/>
                  <a:ext cx="2279239" cy="21204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200" dirty="0" smtClean="0">
                      <a:solidFill>
                        <a:prstClr val="white"/>
                      </a:solidFill>
                    </a:rPr>
                    <a:t> </a:t>
                  </a:r>
                  <a:r>
                    <a:rPr lang="fr-FR" sz="1400" dirty="0">
                      <a:solidFill>
                        <a:srgbClr val="C00000"/>
                      </a:solidFill>
                    </a:rPr>
                    <a:t>Installation </a:t>
                  </a:r>
                  <a:r>
                    <a:rPr lang="fr-FR" sz="1400" dirty="0" smtClean="0">
                      <a:solidFill>
                        <a:srgbClr val="C00000"/>
                      </a:solidFill>
                    </a:rPr>
                    <a:t>DILUMOB (bidons 25 L)</a:t>
                  </a:r>
                  <a:endParaRPr lang="fr-FR" sz="1400" dirty="0">
                    <a:solidFill>
                      <a:srgbClr val="C00000"/>
                    </a:solidFill>
                  </a:endParaRPr>
                </a:p>
                <a:p>
                  <a:pPr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cap="small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DILUTION  AGENCE à 20% en bidons de 5L ou 1l </a:t>
                  </a:r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 cap="small" dirty="0" smtClean="0">
                    <a:solidFill>
                      <a:prstClr val="white"/>
                    </a:solidFill>
                  </a:endParaRPr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 cap="small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" name="Flèche vers le bas 29"/>
              <p:cNvSpPr/>
              <p:nvPr/>
            </p:nvSpPr>
            <p:spPr>
              <a:xfrm>
                <a:off x="4288018" y="3419193"/>
                <a:ext cx="232389" cy="475175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lèche vers le bas 47"/>
              <p:cNvSpPr/>
              <p:nvPr/>
            </p:nvSpPr>
            <p:spPr>
              <a:xfrm>
                <a:off x="2260458" y="2103321"/>
                <a:ext cx="387399" cy="1779528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à coins arrondis 45"/>
              <p:cNvSpPr/>
              <p:nvPr/>
            </p:nvSpPr>
            <p:spPr>
              <a:xfrm>
                <a:off x="202368" y="2303630"/>
                <a:ext cx="1387392" cy="58055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smtClean="0">
                    <a:solidFill>
                      <a:srgbClr val="003871"/>
                    </a:solidFill>
                  </a:rPr>
                  <a:t>AGENCE</a:t>
                </a:r>
                <a:endParaRPr lang="fr-FR" sz="2400" dirty="0">
                  <a:solidFill>
                    <a:srgbClr val="003871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308269" y="1278235"/>
              <a:ext cx="6135939" cy="89475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191380" y="1281728"/>
              <a:ext cx="1387392" cy="5805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3871"/>
                  </a:solidFill>
                </a:rPr>
                <a:t>PRODIM</a:t>
              </a:r>
              <a:endParaRPr lang="fr-FR" sz="2400" dirty="0">
                <a:solidFill>
                  <a:srgbClr val="003871"/>
                </a:solidFill>
              </a:endParaRPr>
            </a:p>
          </p:txBody>
        </p:sp>
      </p:grpSp>
      <p:sp>
        <p:nvSpPr>
          <p:cNvPr id="47" name="Rectangle à coins arrondis 46"/>
          <p:cNvSpPr/>
          <p:nvPr/>
        </p:nvSpPr>
        <p:spPr>
          <a:xfrm>
            <a:off x="7077817" y="2348968"/>
            <a:ext cx="1940662" cy="1066057"/>
          </a:xfrm>
          <a:prstGeom prst="roundRect">
            <a:avLst/>
          </a:prstGeom>
          <a:solidFill>
            <a:srgbClr val="DDDDDD"/>
          </a:solidFill>
          <a:ln>
            <a:noFill/>
          </a:ln>
          <a:effectLst>
            <a:outerShdw blurRad="50800" dist="50800" dir="5400000" algn="ctr" rotWithShape="0">
              <a:srgbClr val="C7D1D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3871"/>
                </a:solidFill>
              </a:rPr>
              <a:t>COMMANDES</a:t>
            </a:r>
          </a:p>
        </p:txBody>
      </p:sp>
    </p:spTree>
    <p:extLst>
      <p:ext uri="{BB962C8B-B14F-4D97-AF65-F5344CB8AC3E}">
        <p14:creationId xmlns:p14="http://schemas.microsoft.com/office/powerpoint/2010/main" val="32040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564904"/>
            <a:ext cx="8884096" cy="172808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2.4 LA PREPARATION DES COMMANDES ET DES STOCKS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0"/>
            <a:ext cx="7527040" cy="108131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003871"/>
                </a:solidFill>
              </a:rPr>
              <a:t>PREPARER TOUT DANS LE MOINDRE DETAIL … </a:t>
            </a:r>
            <a:endParaRPr lang="fr-FR" sz="2800" b="1" dirty="0">
              <a:solidFill>
                <a:srgbClr val="00387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99872" y="1081312"/>
            <a:ext cx="8229600" cy="527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300" b="1" dirty="0" smtClean="0">
              <a:solidFill>
                <a:srgbClr val="003871"/>
              </a:solidFill>
            </a:endParaRPr>
          </a:p>
          <a:p>
            <a:pPr algn="l"/>
            <a:endParaRPr lang="fr-FR" sz="4300" b="1" dirty="0">
              <a:solidFill>
                <a:srgbClr val="003871"/>
              </a:solidFill>
            </a:endParaRPr>
          </a:p>
          <a:p>
            <a:pPr algn="l"/>
            <a:endParaRPr lang="fr-FR" sz="4300" b="1" dirty="0" smtClean="0">
              <a:solidFill>
                <a:srgbClr val="003871"/>
              </a:solidFill>
            </a:endParaRPr>
          </a:p>
          <a:p>
            <a:pPr algn="l"/>
            <a:endParaRPr lang="fr-FR" sz="4300" b="1" dirty="0">
              <a:solidFill>
                <a:srgbClr val="003871"/>
              </a:solidFill>
            </a:endParaRPr>
          </a:p>
          <a:p>
            <a:pPr algn="l"/>
            <a:endParaRPr lang="fr-FR" sz="4300" b="1" dirty="0" smtClean="0">
              <a:solidFill>
                <a:srgbClr val="003871"/>
              </a:solidFill>
            </a:endParaRPr>
          </a:p>
          <a:p>
            <a:pPr algn="l"/>
            <a:endParaRPr lang="fr-FR" sz="4300" b="1" dirty="0">
              <a:solidFill>
                <a:srgbClr val="003871"/>
              </a:solidFill>
            </a:endParaRPr>
          </a:p>
          <a:p>
            <a:pPr algn="l"/>
            <a:endParaRPr lang="fr-FR" sz="4300" b="1" dirty="0" smtClean="0">
              <a:solidFill>
                <a:srgbClr val="003871"/>
              </a:solidFill>
            </a:endParaRPr>
          </a:p>
          <a:p>
            <a:pPr algn="l"/>
            <a:endParaRPr lang="fr-FR" sz="4300" b="1" dirty="0">
              <a:solidFill>
                <a:srgbClr val="003871"/>
              </a:solidFill>
            </a:endParaRPr>
          </a:p>
          <a:p>
            <a:pPr algn="l"/>
            <a:endParaRPr lang="fr-FR" sz="4300" b="1" dirty="0" smtClean="0">
              <a:solidFill>
                <a:srgbClr val="003871"/>
              </a:solidFill>
            </a:endParaRPr>
          </a:p>
          <a:p>
            <a:pPr algn="l"/>
            <a:r>
              <a:rPr lang="fr-FR" sz="9800" dirty="0" smtClean="0">
                <a:solidFill>
                  <a:srgbClr val="003871"/>
                </a:solidFill>
              </a:rPr>
              <a:t>Au </a:t>
            </a:r>
            <a:r>
              <a:rPr lang="fr-FR" sz="9800" dirty="0">
                <a:solidFill>
                  <a:srgbClr val="003871"/>
                </a:solidFill>
              </a:rPr>
              <a:t>moment de la Bascule , </a:t>
            </a:r>
            <a:r>
              <a:rPr lang="fr-FR" sz="9800" b="1" dirty="0">
                <a:solidFill>
                  <a:srgbClr val="003871"/>
                </a:solidFill>
              </a:rPr>
              <a:t>TOUT </a:t>
            </a:r>
            <a:r>
              <a:rPr lang="fr-FR" sz="9800" dirty="0">
                <a:solidFill>
                  <a:srgbClr val="003871"/>
                </a:solidFill>
              </a:rPr>
              <a:t>doit avoir été géré en amont dans le moindre </a:t>
            </a:r>
            <a:r>
              <a:rPr lang="fr-FR" sz="9800" dirty="0" smtClean="0">
                <a:solidFill>
                  <a:srgbClr val="003871"/>
                </a:solidFill>
              </a:rPr>
              <a:t>détail par les Responsables d’exploitation et Responsables de secteur </a:t>
            </a:r>
            <a:r>
              <a:rPr lang="fr-FR" sz="9800" dirty="0">
                <a:solidFill>
                  <a:srgbClr val="003871"/>
                </a:solidFill>
              </a:rPr>
              <a:t>pour que cela soit simple pour les </a:t>
            </a:r>
            <a:r>
              <a:rPr lang="fr-FR" sz="9800" dirty="0" smtClean="0">
                <a:solidFill>
                  <a:srgbClr val="003871"/>
                </a:solidFill>
              </a:rPr>
              <a:t>maîtrises, chefs de poste et agents</a:t>
            </a:r>
            <a:r>
              <a:rPr lang="fr-FR" dirty="0" smtClean="0">
                <a:sym typeface="Wingdings" panose="05000000000000000000" pitchFamily="2" charset="2"/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500" dirty="0">
              <a:solidFill>
                <a:srgbClr val="FF0000"/>
              </a:solidFill>
            </a:endParaRPr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r>
              <a:rPr lang="fr-FR" sz="3200" dirty="0" smtClean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809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8130" y="0"/>
            <a:ext cx="6400800" cy="936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Saisie des Commandes dans e-proc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9253" y="1268760"/>
            <a:ext cx="846720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ATTENTION - Date limite de saisie des commandes de DILUMOB dans </a:t>
            </a:r>
            <a:r>
              <a:rPr lang="fr-FR" b="1" dirty="0" err="1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eproc</a:t>
            </a:r>
            <a:r>
              <a:rPr lang="fr-FR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 par les agences =  </a:t>
            </a:r>
            <a:r>
              <a:rPr lang="fr-FR" b="1" u="sng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02/02/2018</a:t>
            </a:r>
          </a:p>
          <a:p>
            <a:endParaRPr lang="fr-FR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r>
              <a:rPr lang="fr-FR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1- Les 4 références de DILUMOB  = Dilumob agence avec et sans rideau/ Dilumob site avec et sans rideau </a:t>
            </a:r>
          </a:p>
          <a:p>
            <a:endParaRPr lang="fr-FR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4" y="2768612"/>
            <a:ext cx="7911876" cy="383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3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Saisie des commandes dans </a:t>
            </a:r>
            <a:r>
              <a:rPr lang="fr-FR" sz="2400" dirty="0"/>
              <a:t>e-proc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124744"/>
            <a:ext cx="871296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Commande du Dilumob =</a:t>
            </a:r>
            <a:r>
              <a:rPr lang="fr-FR" sz="1600" b="1" dirty="0" smtClean="0"/>
              <a:t> </a:t>
            </a:r>
            <a:r>
              <a:rPr lang="fr-FR" sz="1600" dirty="0" smtClean="0"/>
              <a:t>Saisir la référence de Dilumob correspondant à votre commande votre agence</a:t>
            </a:r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Commande des Produits Innuscience = </a:t>
            </a:r>
          </a:p>
          <a:p>
            <a:r>
              <a:rPr lang="fr-FR" b="1" dirty="0" smtClean="0"/>
              <a:t>	</a:t>
            </a:r>
            <a:r>
              <a:rPr lang="fr-FR" sz="1600" b="1" dirty="0" smtClean="0"/>
              <a:t>Attention = </a:t>
            </a:r>
            <a:r>
              <a:rPr lang="fr-FR" sz="1400" dirty="0" smtClean="0"/>
              <a:t>lors de la première commande agence les 3 bidons de 25 L de Nu Bio Scrub, Nu  	</a:t>
            </a:r>
            <a:r>
              <a:rPr lang="fr-FR" sz="1400" dirty="0" err="1" smtClean="0"/>
              <a:t>Kleen</a:t>
            </a:r>
            <a:r>
              <a:rPr lang="fr-FR" sz="1400" dirty="0" smtClean="0"/>
              <a:t> </a:t>
            </a:r>
            <a:r>
              <a:rPr lang="fr-FR" sz="1400" dirty="0" err="1" smtClean="0"/>
              <a:t>Smell</a:t>
            </a:r>
            <a:r>
              <a:rPr lang="fr-FR" sz="1400" dirty="0" smtClean="0"/>
              <a:t> et 	Nu Action 3 sont </a:t>
            </a:r>
            <a:r>
              <a:rPr lang="fr-FR" sz="1400" b="1" dirty="0" smtClean="0">
                <a:solidFill>
                  <a:srgbClr val="00B050"/>
                </a:solidFill>
              </a:rPr>
              <a:t>OFFERTS</a:t>
            </a:r>
            <a:r>
              <a:rPr lang="fr-FR" sz="1400" dirty="0" smtClean="0"/>
              <a:t> !! (valeur 647,60 H.T)  </a:t>
            </a:r>
            <a:r>
              <a:rPr lang="fr-FR" sz="1400" dirty="0" smtClean="0">
                <a:sym typeface="Wingdings" panose="05000000000000000000" pitchFamily="2" charset="2"/>
              </a:rPr>
              <a:t> Utilisation pour une durée de 	3 à 6 mois dans vos agences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Ne pas saisir les 3 références produits de 25 L Innuscience, ils vous seront fournis automatiquement par 	PRODIM dans le cadre de cette première commande associée au 	Dilumob</a:t>
            </a:r>
          </a:p>
          <a:p>
            <a:endParaRPr lang="fr-FR" sz="16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ym typeface="Wingdings" panose="05000000000000000000" pitchFamily="2" charset="2"/>
              </a:rPr>
              <a:t>Commande des Bouteilles Doseurs </a:t>
            </a:r>
            <a:r>
              <a:rPr lang="fr-FR" b="1" dirty="0" err="1" smtClean="0">
                <a:sym typeface="Wingdings" panose="05000000000000000000" pitchFamily="2" charset="2"/>
              </a:rPr>
              <a:t>easy</a:t>
            </a:r>
            <a:r>
              <a:rPr lang="fr-FR" b="1" dirty="0" smtClean="0">
                <a:sym typeface="Wingdings" panose="05000000000000000000" pitchFamily="2" charset="2"/>
              </a:rPr>
              <a:t>-dose 1 L</a:t>
            </a:r>
            <a:endParaRPr lang="fr-FR" b="1" dirty="0">
              <a:sym typeface="Wingdings" panose="05000000000000000000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fr-FR" sz="1400" b="1" dirty="0">
                <a:solidFill>
                  <a:srgbClr val="4F81BD"/>
                </a:solidFill>
                <a:sym typeface="Wingdings" panose="05000000000000000000" pitchFamily="2" charset="2"/>
              </a:rPr>
              <a:t>Point de 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vigilance = </a:t>
            </a:r>
            <a:r>
              <a:rPr lang="fr-FR" sz="1400" dirty="0" smtClean="0">
                <a:sym typeface="Wingdings" panose="05000000000000000000" pitchFamily="2" charset="2"/>
              </a:rPr>
              <a:t>dotation initiale Dilumob agence = 300 bouteilles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	Calculez bien le nombre de bouteilles nécessaires à votre bon fonctionnement pour ne 	pas vous 	trouver 	en rupture !! Multiplier ce nombre par au moins deux  pour gérer le  remplissage du produit (règle du plein 	contre vide)  (ex = ONET Essonne : 600 salariés – 1700 Bouteilles </a:t>
            </a:r>
            <a:r>
              <a:rPr lang="fr-FR" sz="1400" dirty="0" err="1" smtClean="0">
                <a:sym typeface="Wingdings" panose="05000000000000000000" pitchFamily="2" charset="2"/>
              </a:rPr>
              <a:t>easy</a:t>
            </a:r>
            <a:r>
              <a:rPr lang="fr-FR" sz="1400" dirty="0" smtClean="0">
                <a:sym typeface="Wingdings" panose="05000000000000000000" pitchFamily="2" charset="2"/>
              </a:rPr>
              <a:t> dose) -Idem pour le nombre d’étiquettes !</a:t>
            </a:r>
          </a:p>
          <a:p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ym typeface="Wingdings" panose="05000000000000000000" pitchFamily="2" charset="2"/>
              </a:rPr>
              <a:t>Commande des pulvérisateurs </a:t>
            </a:r>
          </a:p>
          <a:p>
            <a:r>
              <a:rPr lang="fr-FR" b="1" dirty="0">
                <a:sym typeface="Wingdings" panose="05000000000000000000" pitchFamily="2" charset="2"/>
              </a:rPr>
              <a:t>	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Attente références PRODIM</a:t>
            </a:r>
          </a:p>
          <a:p>
            <a:r>
              <a:rPr lang="fr-FR" sz="1400" dirty="0">
                <a:sym typeface="Wingdings" panose="05000000000000000000" pitchFamily="2" charset="2"/>
              </a:rPr>
              <a:t>	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Point de vigilance = </a:t>
            </a:r>
            <a:r>
              <a:rPr lang="fr-FR" sz="1400" dirty="0" smtClean="0">
                <a:sym typeface="Wingdings" panose="05000000000000000000" pitchFamily="2" charset="2"/>
              </a:rPr>
              <a:t>Conseils pensez aux codes des têtes de pulvérisateurs associées aux couleurs produits  </a:t>
            </a:r>
            <a:endParaRPr lang="fr-FR" sz="1400" dirty="0">
              <a:sym typeface="Wingdings" panose="05000000000000000000" pitchFamily="2" charset="2"/>
            </a:endParaRPr>
          </a:p>
          <a:p>
            <a:r>
              <a:rPr lang="fr-FR" sz="1400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ym typeface="Wingdings" panose="05000000000000000000" pitchFamily="2" charset="2"/>
              </a:rPr>
              <a:t>Commande Dilumob = </a:t>
            </a:r>
            <a:r>
              <a:rPr lang="fr-FR" sz="1400" dirty="0" smtClean="0">
                <a:sym typeface="Wingdings" panose="05000000000000000000" pitchFamily="2" charset="2"/>
              </a:rPr>
              <a:t>Attention la commande de DILUMOB va être automatiquement intégrée dans la route logistique. Pour recevoir la commande à la date convenue dans le planning de déploiement, 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envoyer en même temps que votre commande un mail à l’attention de Patrick Di Raimondo, pour que la commande soit bien dissociée </a:t>
            </a: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4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Règle de Livraison des DILUMOBS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196752"/>
            <a:ext cx="849694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DILUMOB PRESENTS DANS LE FICHIER DES COMMANDES PREVISIONNELLES </a:t>
            </a:r>
          </a:p>
          <a:p>
            <a:endParaRPr lang="fr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	Livraison </a:t>
            </a:r>
            <a:r>
              <a:rPr lang="fr-FR" sz="2000" dirty="0" smtClean="0"/>
              <a:t>courant janvier pour les Dilumob agence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Livraison février mars pour les Dilumob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b="1" dirty="0"/>
              <a:t>LES </a:t>
            </a:r>
            <a:r>
              <a:rPr lang="fr-FR" sz="2000" b="1" dirty="0" smtClean="0"/>
              <a:t>DILUMOB NON PRESENTS DANS </a:t>
            </a:r>
            <a:r>
              <a:rPr lang="fr-FR" sz="2000" b="1" dirty="0"/>
              <a:t>LE FICHIER DES COMMANDES </a:t>
            </a:r>
            <a:r>
              <a:rPr lang="fr-FR" sz="2000" b="1" dirty="0" smtClean="0"/>
              <a:t>PREVISIONNELLES = COMMANDES COMPLEMENTAIRES</a:t>
            </a:r>
          </a:p>
          <a:p>
            <a:endParaRPr lang="fr-FR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Délai de fabrication d’un DILUMOB = un </a:t>
            </a:r>
            <a:r>
              <a:rPr lang="fr-FR" sz="2000" dirty="0" smtClean="0"/>
              <a:t>mois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Délai de mise en place du DILUMOB = à partir du moment où le déploiement est terminé sur la région </a:t>
            </a:r>
            <a:r>
              <a:rPr lang="fr-FR" sz="2000" dirty="0" smtClean="0">
                <a:sym typeface="Wingdings" panose="05000000000000000000" pitchFamily="2" charset="2"/>
              </a:rPr>
              <a:t> donc à partir du 31 mars</a:t>
            </a:r>
            <a:r>
              <a:rPr lang="fr-FR" sz="2000" dirty="0" smtClean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6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515672" cy="5289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dirty="0" smtClean="0"/>
              <a:t>Planning de mise en place sur votre région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Planning de bascule de votre agence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Planning de commande des Dilumob </a:t>
            </a:r>
          </a:p>
          <a:p>
            <a:pPr marL="457200" indent="-457200">
              <a:buAutoNum type="arabicPeriod"/>
            </a:pPr>
            <a:r>
              <a:rPr lang="fr-FR" dirty="0" smtClean="0"/>
              <a:t>Préparation de la bascule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Définition  du périmètre des sites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La communication l’élément clé du projet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L’impact sur votre organisation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La préparation des commandes et des stocks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Les test à réaliser</a:t>
            </a:r>
          </a:p>
          <a:p>
            <a:pPr marL="457200" indent="-457200">
              <a:buFont typeface="Arial"/>
              <a:buAutoNum type="arabicPeriod"/>
            </a:pPr>
            <a:r>
              <a:rPr lang="fr-FR" dirty="0" smtClean="0"/>
              <a:t>La Formation des salariés = un point fondamental</a:t>
            </a:r>
          </a:p>
          <a:p>
            <a:pPr marL="457200" indent="-457200">
              <a:buFont typeface="Arial"/>
              <a:buAutoNum type="arabicPeriod"/>
            </a:pPr>
            <a:r>
              <a:rPr lang="fr-FR" dirty="0" smtClean="0"/>
              <a:t>Fiches Conseils pour le démarrage</a:t>
            </a:r>
          </a:p>
          <a:p>
            <a:pPr marL="457200" indent="-457200">
              <a:buFont typeface="Arial"/>
              <a:buAutoNum type="arabicPeriod"/>
            </a:pPr>
            <a:r>
              <a:rPr lang="fr-FR" dirty="0" smtClean="0"/>
              <a:t>Après la bascule</a:t>
            </a:r>
            <a:endParaRPr lang="fr-FR" dirty="0"/>
          </a:p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pPr marL="812800" lvl="1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2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3100" dirty="0" smtClean="0"/>
              <a:t>Préparation Paramétrage du Dilumob</a:t>
            </a:r>
            <a:br>
              <a:rPr lang="fr-FR" sz="3100" dirty="0" smtClean="0"/>
            </a:br>
            <a:endParaRPr lang="fr-FR" sz="2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196752"/>
            <a:ext cx="866807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En parallèle de la saisie dans e-proc, appelez votre commercial PRODIM pour lui expliquer les spécificités de paramétrage attendues au niveau du Dilumob</a:t>
            </a:r>
          </a:p>
          <a:p>
            <a:endParaRPr lang="fr-FR" sz="2000" dirty="0" smtClean="0"/>
          </a:p>
          <a:p>
            <a:r>
              <a:rPr lang="fr-FR" dirty="0" smtClean="0"/>
              <a:t>1/ </a:t>
            </a:r>
            <a:r>
              <a:rPr lang="fr-FR" b="1" dirty="0" smtClean="0"/>
              <a:t>Quelle est votre débit de pression d’eau </a:t>
            </a:r>
            <a:r>
              <a:rPr lang="fr-FR" dirty="0" smtClean="0"/>
              <a:t>- si vous avez des problèmes de pression d’eau, signalez le de façon à ce que le technicien PRODIM vous fasse réglage adapté !</a:t>
            </a:r>
          </a:p>
          <a:p>
            <a:endParaRPr lang="fr-FR" dirty="0"/>
          </a:p>
          <a:p>
            <a:r>
              <a:rPr lang="fr-FR" dirty="0" smtClean="0"/>
              <a:t>2/ Savoir si vous souhaitez </a:t>
            </a:r>
            <a:r>
              <a:rPr lang="fr-FR" b="1" dirty="0" smtClean="0"/>
              <a:t>une arrivée d’eau à droite ou à gauche </a:t>
            </a:r>
            <a:r>
              <a:rPr lang="fr-FR" dirty="0" smtClean="0"/>
              <a:t>pour préparation à l’avance</a:t>
            </a:r>
          </a:p>
          <a:p>
            <a:endParaRPr lang="fr-FR" dirty="0"/>
          </a:p>
          <a:p>
            <a:r>
              <a:rPr lang="fr-FR" b="1" dirty="0" smtClean="0"/>
              <a:t>3/ Paramétrage du </a:t>
            </a:r>
            <a:r>
              <a:rPr lang="fr-FR" b="1" dirty="0" err="1" smtClean="0"/>
              <a:t>Dilumob</a:t>
            </a:r>
            <a:endParaRPr lang="fr-FR" b="1" dirty="0" smtClean="0"/>
          </a:p>
          <a:p>
            <a:r>
              <a:rPr lang="fr-FR" dirty="0" smtClean="0"/>
              <a:t>	</a:t>
            </a:r>
            <a:endParaRPr lang="fr-FR" dirty="0"/>
          </a:p>
          <a:p>
            <a:r>
              <a:rPr lang="fr-FR" dirty="0" smtClean="0"/>
              <a:t>	</a:t>
            </a:r>
            <a:r>
              <a:rPr lang="fr-FR" b="1" dirty="0" smtClean="0"/>
              <a:t>DILUMOB SITE</a:t>
            </a:r>
          </a:p>
          <a:p>
            <a:r>
              <a:rPr lang="fr-FR" b="1" dirty="0"/>
              <a:t>	</a:t>
            </a:r>
            <a:r>
              <a:rPr lang="fr-FR" dirty="0" smtClean="0"/>
              <a:t>En fonction de la taille de votre site, précisez si le paramétrage en prêt à l’emploi vous 	convient ou bien si vous avez besoin d’une partie de pré-dilution à 20%</a:t>
            </a:r>
            <a:endParaRPr lang="fr-FR" dirty="0"/>
          </a:p>
          <a:p>
            <a:endParaRPr lang="fr-FR" sz="16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2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96744" cy="747360"/>
          </a:xfrm>
        </p:spPr>
        <p:txBody>
          <a:bodyPr>
            <a:normAutofit fontScale="90000"/>
          </a:bodyPr>
          <a:lstStyle/>
          <a:p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3100" dirty="0" smtClean="0"/>
              <a:t>Réception des </a:t>
            </a:r>
            <a:r>
              <a:rPr lang="fr-FR" sz="3100" dirty="0" err="1" smtClean="0"/>
              <a:t>Dilumobs</a:t>
            </a:r>
            <a:r>
              <a:rPr lang="fr-FR" sz="3100" dirty="0" smtClean="0"/>
              <a:t> dans votre agence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1484784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Point important = </a:t>
            </a:r>
          </a:p>
          <a:p>
            <a:endParaRPr lang="fr-FR" sz="3200" dirty="0"/>
          </a:p>
          <a:p>
            <a:r>
              <a:rPr lang="fr-FR" sz="3200" dirty="0" smtClean="0"/>
              <a:t>Lors de la réception du Dilumob par le transporteur, pensez à le déballer et à faire des réserves au transporteur si vous avez le moindre doute</a:t>
            </a:r>
          </a:p>
          <a:p>
            <a:endParaRPr lang="fr-FR" sz="3200" dirty="0"/>
          </a:p>
          <a:p>
            <a:r>
              <a:rPr lang="fr-FR" sz="3200" dirty="0" smtClean="0"/>
              <a:t>Cela permet d’éviter des litiges éventuels</a:t>
            </a:r>
          </a:p>
          <a:p>
            <a:endParaRPr lang="fr-FR" sz="3200" dirty="0"/>
          </a:p>
          <a:p>
            <a:endParaRPr lang="fr-FR" sz="3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4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Installation et Paramétrage du Dilumob dans votre agence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8896" y="134076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principe est le suivant :</a:t>
            </a:r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05525"/>
              </p:ext>
            </p:extLst>
          </p:nvPr>
        </p:nvGraphicFramePr>
        <p:xfrm>
          <a:off x="323528" y="1908258"/>
          <a:ext cx="8280921" cy="442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624737"/>
              </a:tblGrid>
              <a:tr h="611957"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Actions</a:t>
                      </a:r>
                      <a:endParaRPr lang="fr-FR" dirty="0"/>
                    </a:p>
                  </a:txBody>
                  <a:tcPr/>
                </a:tc>
              </a:tr>
              <a:tr h="1056255">
                <a:tc rowSpan="3">
                  <a:txBody>
                    <a:bodyPr/>
                    <a:lstStyle/>
                    <a:p>
                      <a:r>
                        <a:rPr lang="fr-FR" dirty="0" smtClean="0"/>
                        <a:t>29/01 au 02/02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Prodim propose au DER un calendrier d’intervention optimisé  entre le 05/02 et le 28/02</a:t>
                      </a:r>
                      <a:r>
                        <a:rPr lang="fr-FR" baseline="30000" dirty="0" smtClean="0"/>
                        <a:t> </a:t>
                      </a:r>
                      <a:r>
                        <a:rPr lang="fr-FR" dirty="0" smtClean="0"/>
                        <a:t> en concertation préalable avec les agences </a:t>
                      </a:r>
                      <a:endParaRPr lang="fr-FR" dirty="0"/>
                    </a:p>
                  </a:txBody>
                  <a:tcPr/>
                </a:tc>
              </a:tr>
              <a:tr h="150893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Le DER valide à son  tour la faisabilité des dates en concertation avec les directeurs d’agence</a:t>
                      </a:r>
                    </a:p>
                    <a:p>
                      <a:endParaRPr lang="fr-F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Validation Conjointe entre le DER et PRODIM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 </a:t>
                      </a:r>
                      <a:r>
                        <a:rPr lang="fr-FR" dirty="0" smtClean="0">
                          <a:sym typeface="Wingdings" panose="05000000000000000000" pitchFamily="2" charset="2"/>
                        </a:rPr>
                        <a:t>Diffusion du calendrier</a:t>
                      </a:r>
                      <a:r>
                        <a:rPr lang="fr-FR" baseline="0" dirty="0" smtClean="0">
                          <a:sym typeface="Wingdings" panose="05000000000000000000" pitchFamily="2" charset="2"/>
                        </a:rPr>
                        <a:t> d’intervention à l’équipe projet </a:t>
                      </a:r>
                      <a:endParaRPr lang="fr-FR" dirty="0"/>
                    </a:p>
                  </a:txBody>
                  <a:tcPr/>
                </a:tc>
              </a:tr>
              <a:tr h="61195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Les DA bloquent leurs équipes sur les délais déterminés</a:t>
                      </a:r>
                      <a:endParaRPr lang="fr-FR" dirty="0"/>
                    </a:p>
                  </a:txBody>
                  <a:tcPr/>
                </a:tc>
              </a:tr>
              <a:tr h="611957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ATTENTION  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rgbClr val="FF0000"/>
                          </a:solidFill>
                        </a:rPr>
                        <a:t>LES EQUIPES ONET ET PRODIM DEVRONT ETRE DISPONIBLES SUR LES DATES BLOQUEES</a:t>
                      </a: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4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6400800" cy="936000"/>
          </a:xfrm>
        </p:spPr>
        <p:txBody>
          <a:bodyPr/>
          <a:lstStyle/>
          <a:p>
            <a:r>
              <a:rPr lang="fr-FR" dirty="0" smtClean="0"/>
              <a:t>2.5 LES TESTS A REALISER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TESTS A REALISER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268760"/>
            <a:ext cx="8452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 smtClean="0"/>
              <a:t>La réussite du projet passe par le fait que vous serez convaincu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Réalisez vous-même des tests des produits en amont sur des sites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Faites réaliser les tests par vos équipes pour qu’elles soient à leurs tours convaincues</a:t>
            </a:r>
          </a:p>
          <a:p>
            <a:endParaRPr lang="fr-FR" sz="3600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9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683568" y="2636912"/>
            <a:ext cx="7920880" cy="15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4900" dirty="0" smtClean="0"/>
              <a:t>3.La </a:t>
            </a:r>
            <a:r>
              <a:rPr lang="fr-FR" sz="4900" dirty="0"/>
              <a:t>Formation des salariés </a:t>
            </a:r>
            <a:r>
              <a:rPr lang="fr-FR" sz="4900" dirty="0" smtClean="0"/>
              <a:t>- </a:t>
            </a:r>
            <a:r>
              <a:rPr lang="fr-FR" sz="4900" dirty="0"/>
              <a:t>un </a:t>
            </a:r>
            <a:r>
              <a:rPr lang="fr-FR" sz="4900" dirty="0" smtClean="0"/>
              <a:t>élément fondamental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4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24640"/>
          </a:xfrm>
        </p:spPr>
        <p:txBody>
          <a:bodyPr>
            <a:noAutofit/>
          </a:bodyPr>
          <a:lstStyle/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IMPACT FORMATION DE TOUS NOS SALARIES</a:t>
            </a:r>
            <a:br>
              <a:rPr lang="fr-FR" sz="2000" dirty="0" smtClean="0"/>
            </a:br>
            <a:r>
              <a:rPr lang="fr-FR" sz="2000" dirty="0" smtClean="0"/>
              <a:t>Modalités pratiques à prévoir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1125707"/>
            <a:ext cx="455162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Obligation légale = La loi du 5 mars 2014 prévoit la mise en œuvre du CPF compte personnel formation. Tous les 6 ans, vous devez lors de l’entretien professionnel du salarié vérifier que le salarié a suivi au cours des 6 dernières années au moins une action de formation</a:t>
            </a:r>
            <a:r>
              <a:rPr lang="fr-FR" sz="1600" i="1" dirty="0" smtClean="0"/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Le Déploiement Innuscience va toucher l’ensemble de nos agents il permet donc de répondre à une partie de ce besoin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Nous vous demandons donc lorsque vous expliquerez la démarche aux agents </a:t>
            </a:r>
            <a:r>
              <a:rPr lang="fr-FR" sz="1600" b="1" dirty="0" smtClean="0">
                <a:solidFill>
                  <a:srgbClr val="FF0000"/>
                </a:solidFill>
              </a:rPr>
              <a:t>de leur faire signer une fiche de compagnonnage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support papier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ou via la tablette </a:t>
            </a:r>
          </a:p>
          <a:p>
            <a:pPr marL="742950" lvl="1" indent="-285750">
              <a:buFont typeface="Wingdings"/>
              <a:buChar char="è"/>
            </a:pPr>
            <a:r>
              <a:rPr lang="fr-FR" sz="1600" dirty="0" smtClean="0">
                <a:sym typeface="Wingdings" panose="05000000000000000000" pitchFamily="2" charset="2"/>
              </a:rPr>
              <a:t>vos fiches de compagnonnage seront modifiées sous tablette </a:t>
            </a:r>
            <a:endParaRPr lang="fr-FR" sz="1600" dirty="0">
              <a:sym typeface="Wingdings" panose="05000000000000000000" pitchFamily="2" charset="2"/>
            </a:endParaRPr>
          </a:p>
          <a:p>
            <a:pPr marL="742950" lvl="1" indent="-285750">
              <a:buFont typeface="Wingdings"/>
              <a:buChar char="è"/>
            </a:pPr>
            <a:r>
              <a:rPr lang="fr-FR" sz="1600" dirty="0" smtClean="0">
                <a:sym typeface="Wingdings" panose="05000000000000000000" pitchFamily="2" charset="2"/>
              </a:rPr>
              <a:t>Vous devrez faire cocher à vos agents </a:t>
            </a:r>
            <a:r>
              <a:rPr lang="fr-FR" sz="1600" dirty="0" smtClean="0"/>
              <a:t>les éléments relatifs à la maîtrise des biotechnologies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28" y="1124640"/>
            <a:ext cx="4484872" cy="304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26943"/>
            <a:ext cx="4371448" cy="12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vers le bas 5"/>
          <p:cNvSpPr/>
          <p:nvPr/>
        </p:nvSpPr>
        <p:spPr>
          <a:xfrm>
            <a:off x="5508104" y="3947890"/>
            <a:ext cx="608367" cy="10790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67744" y="218745"/>
            <a:ext cx="1872208" cy="7920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ATTENTION</a:t>
            </a:r>
          </a:p>
          <a:p>
            <a:pPr algn="ctr"/>
            <a:r>
              <a:rPr lang="fr-FR" dirty="0" smtClean="0"/>
              <a:t>A PRENDRE EN COMPTE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3528" y="1158668"/>
            <a:ext cx="4248472" cy="2198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266888"/>
            <a:ext cx="6984776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 smtClean="0">
                <a:solidFill>
                  <a:srgbClr val="003871"/>
                </a:solidFill>
                <a:latin typeface="+mn-lt"/>
                <a:ea typeface="+mn-ea"/>
                <a:cs typeface="+mn-cs"/>
              </a:rPr>
              <a:t>L’importance de la formation &amp; de la pédagogie au salarié</a:t>
            </a:r>
            <a:endParaRPr lang="fr-FR" sz="3200" b="1" dirty="0">
              <a:solidFill>
                <a:srgbClr val="00387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587680" cy="5289000"/>
          </a:xfrm>
        </p:spPr>
        <p:txBody>
          <a:bodyPr/>
          <a:lstStyle/>
          <a:p>
            <a:r>
              <a:rPr lang="fr-FR" sz="2800" dirty="0" smtClean="0"/>
              <a:t>S’assurer que l’agent a bien compris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-</a:t>
            </a:r>
            <a:r>
              <a:rPr lang="fr-FR" sz="2800" b="0" dirty="0" smtClean="0"/>
              <a:t>Agent auditif = </a:t>
            </a:r>
            <a:r>
              <a:rPr lang="fr-FR" sz="2800" dirty="0" smtClean="0">
                <a:solidFill>
                  <a:srgbClr val="FF0000"/>
                </a:solidFill>
              </a:rPr>
              <a:t>lui faire répéter </a:t>
            </a:r>
          </a:p>
          <a:p>
            <a:r>
              <a:rPr lang="fr-FR" sz="2800" b="0" dirty="0"/>
              <a:t>	</a:t>
            </a:r>
            <a:r>
              <a:rPr lang="fr-FR" sz="2800" b="0" dirty="0" smtClean="0"/>
              <a:t>-Agent visuel = </a:t>
            </a:r>
            <a:r>
              <a:rPr lang="fr-FR" sz="2800" dirty="0" smtClean="0">
                <a:solidFill>
                  <a:srgbClr val="FF0000"/>
                </a:solidFill>
              </a:rPr>
              <a:t>lui faire refaire les gestes</a:t>
            </a:r>
          </a:p>
          <a:p>
            <a:r>
              <a:rPr lang="fr-FR" sz="2800" dirty="0" smtClean="0"/>
              <a:t>Les points à aborder</a:t>
            </a:r>
          </a:p>
          <a:p>
            <a:r>
              <a:rPr lang="fr-FR" sz="2800" b="0" dirty="0" smtClean="0">
                <a:sym typeface="Wingdings" panose="05000000000000000000" pitchFamily="2" charset="2"/>
              </a:rPr>
              <a:t>	-Expliquer les nouvelles règles (</a:t>
            </a:r>
            <a:r>
              <a:rPr lang="fr-FR" sz="2800" b="0" dirty="0" err="1" smtClean="0">
                <a:sym typeface="Wingdings" panose="05000000000000000000" pitchFamily="2" charset="2"/>
              </a:rPr>
              <a:t>slide</a:t>
            </a:r>
            <a:r>
              <a:rPr lang="fr-FR" sz="2800" b="0" dirty="0" smtClean="0">
                <a:sym typeface="Wingdings" panose="05000000000000000000" pitchFamily="2" charset="2"/>
              </a:rPr>
              <a:t> précédent)</a:t>
            </a:r>
          </a:p>
          <a:p>
            <a:r>
              <a:rPr lang="fr-FR" sz="2800" b="0" dirty="0" smtClean="0">
                <a:sym typeface="Wingdings" panose="05000000000000000000" pitchFamily="2" charset="2"/>
              </a:rPr>
              <a:t>	-Montrer le mode opératoire</a:t>
            </a:r>
          </a:p>
          <a:p>
            <a:r>
              <a:rPr lang="fr-FR" sz="2800" b="0" dirty="0">
                <a:sym typeface="Wingdings" panose="05000000000000000000" pitchFamily="2" charset="2"/>
              </a:rPr>
              <a:t>	</a:t>
            </a:r>
            <a:r>
              <a:rPr lang="fr-FR" sz="2800" b="0" dirty="0" smtClean="0">
                <a:sym typeface="Wingdings" panose="05000000000000000000" pitchFamily="2" charset="2"/>
              </a:rPr>
              <a:t>	  Vidéos Mode opératoire des 	3 produits</a:t>
            </a:r>
            <a:endParaRPr lang="fr-FR" sz="2800" b="0" dirty="0">
              <a:sym typeface="Wingdings" panose="05000000000000000000" pitchFamily="2" charset="2"/>
            </a:endParaRPr>
          </a:p>
          <a:p>
            <a:r>
              <a:rPr lang="fr-FR" sz="2800" b="0" dirty="0" smtClean="0">
                <a:sym typeface="Wingdings" panose="05000000000000000000" pitchFamily="2" charset="2"/>
              </a:rPr>
              <a:t>		Explication de </a:t>
            </a:r>
            <a:r>
              <a:rPr lang="fr-FR" sz="2800" b="0" dirty="0">
                <a:sym typeface="Wingdings" panose="05000000000000000000" pitchFamily="2" charset="2"/>
              </a:rPr>
              <a:t>la charte murale de </a:t>
            </a:r>
            <a:r>
              <a:rPr lang="fr-FR" sz="2800" b="0" dirty="0" smtClean="0">
                <a:sym typeface="Wingdings" panose="05000000000000000000" pitchFamily="2" charset="2"/>
              </a:rPr>
              <a:t>dilution 		    		&amp; affichage sur site</a:t>
            </a:r>
            <a:endParaRPr lang="fr-FR" sz="2800" b="0" dirty="0">
              <a:sym typeface="Wingdings" panose="05000000000000000000" pitchFamily="2" charset="2"/>
            </a:endParaRPr>
          </a:p>
          <a:p>
            <a:endParaRPr lang="fr-FR" sz="2800" b="0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704" y="2564904"/>
            <a:ext cx="8064896" cy="1656080"/>
          </a:xfrm>
        </p:spPr>
        <p:txBody>
          <a:bodyPr>
            <a:normAutofit fontScale="90000"/>
          </a:bodyPr>
          <a:lstStyle/>
          <a:p>
            <a:r>
              <a:rPr lang="fr-FR" sz="4400" smtClean="0"/>
              <a:t>4-Fiches </a:t>
            </a:r>
            <a:r>
              <a:rPr lang="fr-FR" sz="4400" dirty="0"/>
              <a:t>Conseils pour le démarrage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1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8784" y="0"/>
            <a:ext cx="8013576" cy="914102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3871"/>
                </a:solidFill>
              </a:rPr>
              <a:t/>
            </a:r>
            <a:br>
              <a:rPr lang="fr-FR" sz="2400" b="1" dirty="0" smtClean="0">
                <a:solidFill>
                  <a:srgbClr val="003871"/>
                </a:solidFill>
              </a:rPr>
            </a:br>
            <a:r>
              <a:rPr lang="fr-FR" sz="3000" b="1" dirty="0" smtClean="0">
                <a:solidFill>
                  <a:srgbClr val="003871"/>
                </a:solidFill>
              </a:rPr>
              <a:t>Le </a:t>
            </a:r>
            <a:r>
              <a:rPr lang="fr-FR" sz="3000" b="1" dirty="0">
                <a:solidFill>
                  <a:srgbClr val="003871"/>
                </a:solidFill>
              </a:rPr>
              <a:t>Démarrage = La première tournée des sites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66086"/>
              </p:ext>
            </p:extLst>
          </p:nvPr>
        </p:nvGraphicFramePr>
        <p:xfrm>
          <a:off x="186408" y="1174750"/>
          <a:ext cx="8661649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4053137"/>
              </a:tblGrid>
              <a:tr h="567099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Première tournée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Conseils</a:t>
                      </a:r>
                      <a:endParaRPr lang="fr-FR" sz="3600" dirty="0"/>
                    </a:p>
                  </a:txBody>
                  <a:tcPr/>
                </a:tc>
              </a:tr>
              <a:tr h="454109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dirty="0" smtClean="0"/>
                        <a:t>Ce qui est le plus long au démarrage mais qui va vous faire gagner beaucoup de temps par la suite =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dirty="0" smtClean="0"/>
                        <a:t>-la première après-midi de remplissage de tous les bidons  : « le temps qu’on passe à remplir les bidons au début, on le gagne après »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dirty="0" smtClean="0"/>
                        <a:t>-la première tournée d’explication aux agents  : Assurez-vous que vos agents aient bien compris le nouveau fonctionnement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r>
                        <a:rPr lang="fr-FR" sz="1600" dirty="0" smtClean="0"/>
                        <a:t>N’hésitez  pas à  mobiliser l’agence sur un après midi pour le démarrage et transformer le remplissage en moment convivial : tout le monde s’y met !</a:t>
                      </a:r>
                    </a:p>
                    <a:p>
                      <a:endParaRPr lang="fr-FR" sz="1600" dirty="0" smtClean="0"/>
                    </a:p>
                    <a:p>
                      <a:endParaRPr lang="fr-FR" sz="1600" dirty="0" smtClean="0"/>
                    </a:p>
                    <a:p>
                      <a:r>
                        <a:rPr lang="fr-FR" sz="1600" dirty="0" smtClean="0"/>
                        <a:t>Vous avez des agents qui sont auditifs et d’autres visuels =</a:t>
                      </a:r>
                    </a:p>
                    <a:p>
                      <a:r>
                        <a:rPr lang="fr-FR" sz="1600" dirty="0" smtClean="0"/>
                        <a:t>Pour les auditifs, expliquez leur le fonctionnement , </a:t>
                      </a:r>
                      <a:r>
                        <a:rPr lang="fr-FR" sz="1600" b="1" u="sng" dirty="0" smtClean="0"/>
                        <a:t>puis faites les reformuler </a:t>
                      </a:r>
                      <a:r>
                        <a:rPr lang="fr-FR" sz="1600" dirty="0" smtClean="0"/>
                        <a:t>pour vous assure qu’ils ont bien compris</a:t>
                      </a:r>
                    </a:p>
                    <a:p>
                      <a:r>
                        <a:rPr lang="fr-FR" sz="1600" dirty="0" smtClean="0"/>
                        <a:t>Pour les visuels = montrer leur l’utilisation des bouteilles pré-dosées </a:t>
                      </a:r>
                      <a:r>
                        <a:rPr lang="fr-FR" sz="1600" b="1" u="sng" dirty="0" smtClean="0"/>
                        <a:t>et faites leur refaire devant vous  </a:t>
                      </a:r>
                    </a:p>
                    <a:p>
                      <a:endParaRPr lang="fr-FR" sz="1600" b="1" u="sng" dirty="0" smtClean="0"/>
                    </a:p>
                    <a:p>
                      <a:r>
                        <a:rPr lang="fr-FR" sz="1600" b="1" u="none" dirty="0" smtClean="0"/>
                        <a:t>« C’est l’agent</a:t>
                      </a:r>
                      <a:r>
                        <a:rPr lang="fr-FR" sz="1600" b="1" u="none" baseline="0" dirty="0" smtClean="0"/>
                        <a:t> qui va faire la différence sur le terrain »</a:t>
                      </a:r>
                      <a:endParaRPr lang="fr-FR" sz="1600" b="1" u="none" dirty="0" smtClean="0"/>
                    </a:p>
                    <a:p>
                      <a:r>
                        <a:rPr lang="fr-FR" dirty="0" smtClean="0"/>
                        <a:t> </a:t>
                      </a:r>
                    </a:p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3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299648" cy="52890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dirty="0" smtClean="0"/>
              <a:t>1-PLANNING DE MISE EN PLACE DANS VOTRE REGION</a:t>
            </a:r>
            <a:endParaRPr lang="fr-FR" sz="3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1052736"/>
            <a:ext cx="8229600" cy="5829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6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8000" b="1" dirty="0">
              <a:solidFill>
                <a:srgbClr val="003871"/>
              </a:solidFill>
            </a:endParaRPr>
          </a:p>
          <a:p>
            <a:pPr marL="0" lvl="1"/>
            <a:endParaRPr lang="fr-FR" sz="9600" b="1" dirty="0" smtClean="0">
              <a:solidFill>
                <a:srgbClr val="003871"/>
              </a:solidFill>
            </a:endParaRPr>
          </a:p>
          <a:p>
            <a:pPr algn="l"/>
            <a:endParaRPr lang="fr-FR" sz="9600" dirty="0">
              <a:solidFill>
                <a:srgbClr val="003871"/>
              </a:solidFill>
            </a:endParaRPr>
          </a:p>
          <a:p>
            <a:pPr algn="l"/>
            <a:endParaRPr lang="fr-FR" sz="74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500" dirty="0" smtClean="0">
              <a:solidFill>
                <a:srgbClr val="00387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46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6400" dirty="0" smtClean="0">
              <a:solidFill>
                <a:srgbClr val="003871"/>
              </a:solidFill>
            </a:endParaRPr>
          </a:p>
          <a:p>
            <a:pPr lvl="1"/>
            <a:r>
              <a:rPr lang="fr-FR" sz="6400" dirty="0" smtClean="0">
                <a:solidFill>
                  <a:srgbClr val="003871"/>
                </a:solidFill>
              </a:rPr>
              <a:t> </a:t>
            </a:r>
          </a:p>
          <a:p>
            <a:pPr lvl="1"/>
            <a:r>
              <a:rPr lang="fr-FR" sz="5600" dirty="0">
                <a:solidFill>
                  <a:srgbClr val="003871"/>
                </a:solidFill>
              </a:rPr>
              <a:t>	</a:t>
            </a:r>
            <a:r>
              <a:rPr lang="fr-FR" sz="9600" dirty="0" smtClean="0">
                <a:solidFill>
                  <a:srgbClr val="003871"/>
                </a:solidFill>
              </a:rPr>
              <a:t>		</a:t>
            </a:r>
            <a:endParaRPr lang="fr-FR" sz="3600" dirty="0">
              <a:solidFill>
                <a:srgbClr val="003871"/>
              </a:solidFill>
            </a:endParaRPr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7504" y="0"/>
            <a:ext cx="9036496" cy="1331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003871"/>
                </a:solidFill>
              </a:rPr>
              <a:t>	</a:t>
            </a:r>
            <a:r>
              <a:rPr lang="fr-FR" sz="3600" b="1" dirty="0" smtClean="0">
                <a:solidFill>
                  <a:srgbClr val="003871"/>
                </a:solidFill>
              </a:rPr>
              <a:t>  La règle du plein contre vide</a:t>
            </a:r>
            <a:endParaRPr lang="fr-FR" sz="36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73530"/>
              </p:ext>
            </p:extLst>
          </p:nvPr>
        </p:nvGraphicFramePr>
        <p:xfrm>
          <a:off x="431222" y="1149546"/>
          <a:ext cx="8389060" cy="563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30"/>
                <a:gridCol w="4194530"/>
              </a:tblGrid>
              <a:tr h="423878">
                <a:tc>
                  <a:txBody>
                    <a:bodyPr/>
                    <a:lstStyle/>
                    <a:p>
                      <a:r>
                        <a:rPr lang="fr-FR" dirty="0" smtClean="0"/>
                        <a:t>REGLE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 / CONSEILS MISES EN PLACE</a:t>
                      </a:r>
                      <a:endParaRPr lang="fr-FR" dirty="0"/>
                    </a:p>
                  </a:txBody>
                  <a:tcPr/>
                </a:tc>
              </a:tr>
              <a:tr h="5105028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 PLEIN CONTRE VIDE »</a:t>
                      </a:r>
                    </a:p>
                    <a:p>
                      <a:pPr marL="185738" marR="0" lvl="0" indent="-1857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On ne jette plus les bidons vides </a:t>
                      </a:r>
                    </a:p>
                    <a:p>
                      <a:pPr marL="185738" marR="0" lvl="0" indent="-1857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On donne un Bidon Plein uniquement contre un bidon Vide</a:t>
                      </a:r>
                    </a:p>
                    <a:p>
                      <a:pPr marL="185738" marR="0" lvl="0" indent="-1857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185738" marR="0" lvl="0" indent="-1857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Les Bidons vides sont remplis à nouveau à l’agence</a:t>
                      </a:r>
                    </a:p>
                    <a:p>
                      <a:pPr marL="185738" marR="0" lvl="0" indent="-1857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3871"/>
                          </a:solidFill>
                        </a:rPr>
                        <a:t>Avantages =</a:t>
                      </a:r>
                    </a:p>
                    <a:p>
                      <a:pPr algn="l"/>
                      <a:r>
                        <a:rPr lang="fr-FR" sz="1600" b="0" dirty="0" smtClean="0">
                          <a:solidFill>
                            <a:srgbClr val="003871"/>
                          </a:solidFill>
                        </a:rPr>
                        <a:t>-Plus de bidons plastiques à acheter</a:t>
                      </a:r>
                    </a:p>
                    <a:p>
                      <a:pPr algn="l"/>
                      <a:r>
                        <a:rPr lang="fr-FR" sz="1600" b="0" dirty="0" smtClean="0">
                          <a:solidFill>
                            <a:srgbClr val="003871"/>
                          </a:solidFill>
                        </a:rPr>
                        <a:t>-Plus de déchets plastiques chez  le client</a:t>
                      </a:r>
                    </a:p>
                    <a:p>
                      <a:pPr algn="l"/>
                      <a:r>
                        <a:rPr lang="fr-FR" sz="1600" b="0" dirty="0" smtClean="0">
                          <a:solidFill>
                            <a:srgbClr val="003871"/>
                          </a:solidFill>
                        </a:rPr>
                        <a:t>-3 références produits + Livraison de bouteilles sur sites pré-diluées à 20% = </a:t>
                      </a:r>
                    </a:p>
                    <a:p>
                      <a:pPr algn="l"/>
                      <a:r>
                        <a:rPr lang="fr-FR" sz="1600" b="0" dirty="0" smtClean="0">
                          <a:solidFill>
                            <a:srgbClr val="003871"/>
                          </a:solidFill>
                        </a:rPr>
                        <a:t>DIMINUTION forte de votre logistique produit </a:t>
                      </a:r>
                    </a:p>
                    <a:p>
                      <a:pPr algn="l"/>
                      <a:r>
                        <a:rPr lang="fr-FR" sz="1600" b="0" dirty="0" smtClean="0">
                          <a:solidFill>
                            <a:srgbClr val="003871"/>
                          </a:solidFill>
                        </a:rPr>
                        <a:t>Avant : j’emmène une caisse de 12 bouteilles de 1 L, Après : j’emmène 2 bouteilles de 1 L    </a:t>
                      </a:r>
                      <a:endParaRPr lang="fr-FR" sz="1600" b="1" dirty="0" smtClean="0">
                        <a:solidFill>
                          <a:srgbClr val="003871"/>
                        </a:solidFill>
                      </a:endParaRPr>
                    </a:p>
                    <a:p>
                      <a:pPr algn="l"/>
                      <a:endParaRPr lang="fr-FR" sz="1600" b="1" dirty="0" smtClean="0">
                        <a:solidFill>
                          <a:srgbClr val="003871"/>
                        </a:solidFill>
                      </a:endParaRP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rgbClr val="003871"/>
                          </a:solidFill>
                        </a:rPr>
                        <a:t>Conseils au démarrage </a:t>
                      </a:r>
                    </a:p>
                    <a:p>
                      <a:pPr algn="l"/>
                      <a:r>
                        <a:rPr lang="fr-FR" sz="1600" dirty="0" smtClean="0">
                          <a:solidFill>
                            <a:srgbClr val="003871"/>
                          </a:solidFill>
                        </a:rPr>
                        <a:t>-Bien expliquer à l’agent le fonctionnement et la règle du plein contre le vide.</a:t>
                      </a:r>
                    </a:p>
                    <a:p>
                      <a:pPr algn="l"/>
                      <a:r>
                        <a:rPr lang="fr-FR" sz="1600" dirty="0" smtClean="0">
                          <a:solidFill>
                            <a:srgbClr val="003871"/>
                          </a:solidFill>
                        </a:rPr>
                        <a:t>-Au démarrage, vous aurez quelques pertes de bouteilles mais cela rentre vite dans l’ordre.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-Vous pouvez dire à votre agent :   »Si vous ne me donnez pas de vide, je ne vous donne pas de plein » le temps que les consignes se mettent en place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</a:t>
                      </a: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Bien faire passer les consignes surtout lorsqu’il y a des nouveaux ou remplaçants pendant les périodes de congés  </a:t>
                      </a:r>
                      <a:endParaRPr lang="fr-FR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5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1052736"/>
            <a:ext cx="8229600" cy="5829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6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8000" b="1" dirty="0">
              <a:solidFill>
                <a:srgbClr val="003871"/>
              </a:solidFill>
            </a:endParaRPr>
          </a:p>
          <a:p>
            <a:pPr marL="0" lvl="1"/>
            <a:endParaRPr lang="fr-FR" sz="9600" b="1" dirty="0" smtClean="0">
              <a:solidFill>
                <a:srgbClr val="003871"/>
              </a:solidFill>
            </a:endParaRPr>
          </a:p>
          <a:p>
            <a:pPr algn="l"/>
            <a:endParaRPr lang="fr-FR" sz="9600" dirty="0">
              <a:solidFill>
                <a:srgbClr val="003871"/>
              </a:solidFill>
            </a:endParaRPr>
          </a:p>
          <a:p>
            <a:pPr algn="l"/>
            <a:endParaRPr lang="fr-FR" sz="74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500" dirty="0" smtClean="0">
              <a:solidFill>
                <a:srgbClr val="00387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46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6400" dirty="0" smtClean="0">
              <a:solidFill>
                <a:srgbClr val="003871"/>
              </a:solidFill>
            </a:endParaRPr>
          </a:p>
          <a:p>
            <a:pPr lvl="1"/>
            <a:r>
              <a:rPr lang="fr-FR" sz="6400" dirty="0" smtClean="0">
                <a:solidFill>
                  <a:srgbClr val="003871"/>
                </a:solidFill>
              </a:rPr>
              <a:t> </a:t>
            </a:r>
          </a:p>
          <a:p>
            <a:pPr lvl="1"/>
            <a:r>
              <a:rPr lang="fr-FR" sz="5600" dirty="0">
                <a:solidFill>
                  <a:srgbClr val="003871"/>
                </a:solidFill>
              </a:rPr>
              <a:t>	</a:t>
            </a:r>
            <a:r>
              <a:rPr lang="fr-FR" sz="9600" dirty="0" smtClean="0">
                <a:solidFill>
                  <a:srgbClr val="003871"/>
                </a:solidFill>
              </a:rPr>
              <a:t>		</a:t>
            </a:r>
            <a:endParaRPr lang="fr-FR" sz="3600" dirty="0">
              <a:solidFill>
                <a:srgbClr val="003871"/>
              </a:solidFill>
            </a:endParaRPr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59632" y="-149372"/>
            <a:ext cx="8229600" cy="1331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003871"/>
                </a:solidFill>
              </a:rPr>
              <a:t>Plus</a:t>
            </a:r>
            <a:r>
              <a:rPr lang="fr-FR" sz="2800" b="1" dirty="0" smtClean="0">
                <a:solidFill>
                  <a:srgbClr val="003871"/>
                </a:solidFill>
              </a:rPr>
              <a:t> </a:t>
            </a:r>
            <a:r>
              <a:rPr lang="fr-FR" sz="3600" b="1" dirty="0" smtClean="0">
                <a:solidFill>
                  <a:srgbClr val="003871"/>
                </a:solidFill>
              </a:rPr>
              <a:t>de</a:t>
            </a:r>
            <a:r>
              <a:rPr lang="fr-FR" sz="2800" b="1" dirty="0" smtClean="0">
                <a:solidFill>
                  <a:srgbClr val="003871"/>
                </a:solidFill>
              </a:rPr>
              <a:t> </a:t>
            </a:r>
            <a:r>
              <a:rPr lang="fr-FR" sz="3600" b="1" dirty="0" smtClean="0">
                <a:solidFill>
                  <a:srgbClr val="003871"/>
                </a:solidFill>
              </a:rPr>
              <a:t>ruptures produits sur sites</a:t>
            </a:r>
            <a:endParaRPr lang="fr-FR" sz="28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31038"/>
              </p:ext>
            </p:extLst>
          </p:nvPr>
        </p:nvGraphicFramePr>
        <p:xfrm>
          <a:off x="323528" y="1169065"/>
          <a:ext cx="8445624" cy="559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812"/>
                <a:gridCol w="4222812"/>
              </a:tblGrid>
              <a:tr h="387727">
                <a:tc>
                  <a:txBody>
                    <a:bodyPr/>
                    <a:lstStyle/>
                    <a:p>
                      <a:r>
                        <a:rPr lang="fr-FR" dirty="0" smtClean="0"/>
                        <a:t>REGLES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 / CO?SEILS MISES EN PLACE</a:t>
                      </a:r>
                      <a:endParaRPr lang="fr-FR" dirty="0"/>
                    </a:p>
                  </a:txBody>
                  <a:tcPr/>
                </a:tc>
              </a:tr>
              <a:tr h="45020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 PLUS DE RUPTURE PRODUITS »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42913" algn="l"/>
                        </a:tabLst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Sur le Site on laisse toujours 2 Bidons de 1 L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42913" algn="l"/>
                        </a:tabLst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Quand le 1</a:t>
                      </a:r>
                      <a:r>
                        <a:rPr kumimoji="0" lang="fr-FR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er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Bidon de 1 L est vide, on en livre un autre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42913" algn="l"/>
                        </a:tabLst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On échange le  bidon vide contre un bidon plein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42913" algn="l"/>
                        </a:tabLst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Il reste toujours un Bidon plein sur le site 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42913" algn="l"/>
                        </a:tabLst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Il y a toujours du produit disponible à l’agence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Sachant que durée d’1 bidon plein d’1 L sur un site </a:t>
                      </a:r>
                      <a:r>
                        <a:rPr kumimoji="0" lang="fr-F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prédilué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à 20%  = environ 1,5 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rgbClr val="003871"/>
                          </a:solidFill>
                        </a:rPr>
                        <a:t>Avantages </a:t>
                      </a:r>
                    </a:p>
                    <a:p>
                      <a:pPr marL="271463" indent="-271463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>
                          <a:solidFill>
                            <a:srgbClr val="003871"/>
                          </a:solidFill>
                        </a:rPr>
                        <a:t>Plus de rupture produits</a:t>
                      </a:r>
                    </a:p>
                    <a:p>
                      <a:pPr marL="271463" indent="-271463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>
                          <a:solidFill>
                            <a:srgbClr val="003871"/>
                          </a:solidFill>
                        </a:rPr>
                        <a:t>Evite les surstocks de produits sur site</a:t>
                      </a:r>
                    </a:p>
                    <a:p>
                      <a:pPr marL="271463" indent="-271463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>
                          <a:solidFill>
                            <a:srgbClr val="003871"/>
                          </a:solidFill>
                        </a:rPr>
                        <a:t>Permet de suivre la consommation : si un site redemande fréquemment du produit, c’est qu’il ne dilue pas </a:t>
                      </a:r>
                      <a:r>
                        <a:rPr lang="fr-FR" sz="1800" dirty="0" smtClean="0">
                          <a:solidFill>
                            <a:srgbClr val="003871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fr-FR" sz="1800" dirty="0" smtClean="0">
                          <a:solidFill>
                            <a:srgbClr val="003871"/>
                          </a:solidFill>
                        </a:rPr>
                        <a:t>se concentrer sur les raisons de surconsommation</a:t>
                      </a:r>
                    </a:p>
                    <a:p>
                      <a:pPr marL="271463" indent="-271463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>
                          <a:solidFill>
                            <a:srgbClr val="003871"/>
                          </a:solidFill>
                        </a:rPr>
                        <a:t>Permet de suivre les disparitions de produits sur sites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800" dirty="0" smtClean="0">
                          <a:solidFill>
                            <a:srgbClr val="003871"/>
                          </a:solidFill>
                        </a:rPr>
                        <a:t>« Fini les appels d’agents à 19h le vendredi soir n’ayant plus de produit »</a:t>
                      </a:r>
                    </a:p>
                    <a:p>
                      <a:pPr marL="271463" indent="-271463" algn="l">
                        <a:buFont typeface="Arial" panose="020B0604020202020204" pitchFamily="34" charset="0"/>
                        <a:buChar char="•"/>
                      </a:pPr>
                      <a:endParaRPr lang="fr-FR" sz="2400" b="1" dirty="0" smtClean="0">
                        <a:solidFill>
                          <a:srgbClr val="00387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2400" b="1" dirty="0" smtClean="0">
                          <a:solidFill>
                            <a:srgbClr val="003871"/>
                          </a:solidFill>
                        </a:rPr>
                        <a:t>Conseil Mise en place =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800" dirty="0" smtClean="0">
                          <a:solidFill>
                            <a:srgbClr val="003871"/>
                          </a:solidFill>
                        </a:rPr>
                        <a:t>Prévoyez bien le nombre de bouteilles de 1 L à commander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800" dirty="0" smtClean="0">
                          <a:solidFill>
                            <a:srgbClr val="003871"/>
                          </a:solidFill>
                        </a:rPr>
                        <a:t>Faites au moins X2 par rapport au nombre de bouteilles nécessaires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0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1052736"/>
            <a:ext cx="8229600" cy="5829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6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8000" b="1" dirty="0">
              <a:solidFill>
                <a:srgbClr val="003871"/>
              </a:solidFill>
            </a:endParaRPr>
          </a:p>
          <a:p>
            <a:pPr marL="0" lvl="1"/>
            <a:endParaRPr lang="fr-FR" sz="9600" b="1" dirty="0" smtClean="0">
              <a:solidFill>
                <a:srgbClr val="003871"/>
              </a:solidFill>
            </a:endParaRPr>
          </a:p>
          <a:p>
            <a:pPr algn="l"/>
            <a:endParaRPr lang="fr-FR" sz="9600" dirty="0">
              <a:solidFill>
                <a:srgbClr val="003871"/>
              </a:solidFill>
            </a:endParaRPr>
          </a:p>
          <a:p>
            <a:pPr algn="l"/>
            <a:endParaRPr lang="fr-FR" sz="74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500" dirty="0" smtClean="0">
              <a:solidFill>
                <a:srgbClr val="00387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46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6400" dirty="0" smtClean="0">
              <a:solidFill>
                <a:srgbClr val="003871"/>
              </a:solidFill>
            </a:endParaRPr>
          </a:p>
          <a:p>
            <a:pPr lvl="1"/>
            <a:r>
              <a:rPr lang="fr-FR" sz="6400" dirty="0" smtClean="0">
                <a:solidFill>
                  <a:srgbClr val="003871"/>
                </a:solidFill>
              </a:rPr>
              <a:t> </a:t>
            </a:r>
          </a:p>
          <a:p>
            <a:pPr lvl="1"/>
            <a:r>
              <a:rPr lang="fr-FR" sz="5600" dirty="0">
                <a:solidFill>
                  <a:srgbClr val="003871"/>
                </a:solidFill>
              </a:rPr>
              <a:t>	</a:t>
            </a:r>
            <a:r>
              <a:rPr lang="fr-FR" sz="9600" dirty="0" smtClean="0">
                <a:solidFill>
                  <a:srgbClr val="003871"/>
                </a:solidFill>
              </a:rPr>
              <a:t>		</a:t>
            </a:r>
            <a:endParaRPr lang="fr-FR" sz="3600" dirty="0">
              <a:solidFill>
                <a:srgbClr val="003871"/>
              </a:solidFill>
            </a:endParaRPr>
          </a:p>
          <a:p>
            <a:pPr algn="l"/>
            <a:endParaRPr lang="fr-FR" sz="3200" dirty="0" smtClean="0">
              <a:solidFill>
                <a:prstClr val="black"/>
              </a:solidFill>
            </a:endParaRPr>
          </a:p>
          <a:p>
            <a:pPr algn="l"/>
            <a:endParaRPr lang="fr-FR" sz="3200" dirty="0">
              <a:solidFill>
                <a:prstClr val="black"/>
              </a:solidFill>
            </a:endParaRPr>
          </a:p>
          <a:p>
            <a:pPr algn="l"/>
            <a:endParaRPr lang="fr-FR" sz="3200" dirty="0" smtClean="0">
              <a:solidFill>
                <a:prstClr val="black"/>
              </a:solidFill>
            </a:endParaRPr>
          </a:p>
          <a:p>
            <a:pPr algn="l"/>
            <a:endParaRPr lang="fr-FR" sz="3200" dirty="0">
              <a:solidFill>
                <a:prstClr val="black"/>
              </a:solidFill>
            </a:endParaRPr>
          </a:p>
          <a:p>
            <a:pPr algn="l"/>
            <a:endParaRPr lang="fr-FR" sz="3200" dirty="0" smtClean="0">
              <a:solidFill>
                <a:prstClr val="black"/>
              </a:solidFill>
            </a:endParaRPr>
          </a:p>
          <a:p>
            <a:pPr algn="l"/>
            <a:endParaRPr lang="fr-FR" sz="3200" dirty="0">
              <a:solidFill>
                <a:prstClr val="black"/>
              </a:solidFill>
            </a:endParaRPr>
          </a:p>
          <a:p>
            <a:pPr algn="l"/>
            <a:endParaRPr lang="fr-FR" sz="3200" dirty="0" smtClean="0">
              <a:solidFill>
                <a:prstClr val="black"/>
              </a:solidFill>
            </a:endParaRPr>
          </a:p>
          <a:p>
            <a:pPr algn="l"/>
            <a:endParaRPr lang="fr-FR" sz="3200" dirty="0">
              <a:solidFill>
                <a:prstClr val="black"/>
              </a:solidFill>
            </a:endParaRPr>
          </a:p>
          <a:p>
            <a:pPr algn="l"/>
            <a:r>
              <a:rPr lang="fr-FR" sz="3200" dirty="0" smtClean="0">
                <a:solidFill>
                  <a:prstClr val="black"/>
                </a:solidFill>
              </a:rPr>
              <a:t> 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59632" y="42890"/>
            <a:ext cx="8229600" cy="1115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u="sng" dirty="0" smtClean="0">
                <a:solidFill>
                  <a:srgbClr val="003871"/>
                </a:solidFill>
              </a:rPr>
              <a:t>Sites non équipés de DILUMOB  ou centrales de dilution</a:t>
            </a:r>
          </a:p>
          <a:p>
            <a:r>
              <a:rPr lang="fr-FR" sz="2400" b="1" dirty="0" smtClean="0">
                <a:solidFill>
                  <a:srgbClr val="003871"/>
                </a:solidFill>
              </a:rPr>
              <a:t>Comment gérer simplement la DILUTION  ?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92228"/>
              </p:ext>
            </p:extLst>
          </p:nvPr>
        </p:nvGraphicFramePr>
        <p:xfrm>
          <a:off x="179512" y="1158505"/>
          <a:ext cx="8712968" cy="536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586998">
                <a:tc>
                  <a:txBody>
                    <a:bodyPr/>
                    <a:lstStyle/>
                    <a:p>
                      <a:r>
                        <a:rPr lang="fr-FR" dirty="0" smtClean="0"/>
                        <a:t>REGLES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 / CONSEILS MISES EN PLACE</a:t>
                      </a:r>
                      <a:endParaRPr lang="fr-FR" dirty="0"/>
                    </a:p>
                  </a:txBody>
                  <a:tcPr/>
                </a:tc>
              </a:tr>
              <a:tr h="47798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rgbClr val="003871"/>
                          </a:solidFill>
                        </a:rPr>
                        <a:t>Règle 1 sites (non équipé de DILUMOB) = </a:t>
                      </a:r>
                      <a:r>
                        <a:rPr lang="fr-FR" sz="2000" b="0" dirty="0" smtClean="0">
                          <a:solidFill>
                            <a:srgbClr val="003871"/>
                          </a:solidFill>
                        </a:rPr>
                        <a:t>Les produits sont livrés pré-dilués à 20%  à partir du </a:t>
                      </a:r>
                      <a:r>
                        <a:rPr lang="fr-FR" sz="2000" b="0" dirty="0" err="1" smtClean="0">
                          <a:solidFill>
                            <a:srgbClr val="003871"/>
                          </a:solidFill>
                        </a:rPr>
                        <a:t>dilumob</a:t>
                      </a:r>
                      <a:r>
                        <a:rPr lang="fr-FR" sz="2000" b="0" dirty="0" smtClean="0">
                          <a:solidFill>
                            <a:srgbClr val="003871"/>
                          </a:solidFill>
                        </a:rPr>
                        <a:t> agence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>
                        <a:solidFill>
                          <a:srgbClr val="00387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rgbClr val="003871"/>
                          </a:solidFill>
                        </a:rPr>
                        <a:t>C’est la solution la plus économique à tous les niveaux  (testée et validée)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>
                        <a:solidFill>
                          <a:srgbClr val="00387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rgbClr val="003871"/>
                          </a:solidFill>
                        </a:rPr>
                        <a:t>Règle n° 2 = « Nos agents ne sont pas des chimistes », on leur parle en nombre de bouchons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>
                        <a:solidFill>
                          <a:srgbClr val="003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003871"/>
                          </a:solidFill>
                        </a:rPr>
                        <a:t>Comment je détermine le nombre de Bouchons pour mes agents </a:t>
                      </a:r>
                      <a:endParaRPr lang="fr-FR" sz="1600" dirty="0" smtClean="0">
                        <a:solidFill>
                          <a:prstClr val="black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 Je pars des préconisation fournisseurs et j’applique les préconisations de la charte murale du Fournisseur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 Je teste la solution avec mes agents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3-En fonction  des caractéristiques et critères du site (Critère 1 = Dureté de l’eau , Types de sols …) et des retours de mes agents, j’adapte mon nombre de bouchons</a:t>
                      </a:r>
                    </a:p>
                    <a:p>
                      <a:r>
                        <a:rPr kumimoji="0" lang="fr-F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4- Je mets à jour ma charte murale </a:t>
                      </a:r>
                      <a:r>
                        <a:rPr kumimoji="0" lang="fr-FR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powerpoint</a:t>
                      </a:r>
                      <a:r>
                        <a:rPr kumimoji="0" lang="fr-F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fr-FR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Veiller à ce que  systématiquement la charte murale soit à jour et affichée sur les sites, vous avez la main dessus pour les mises à jour !</a:t>
                      </a:r>
                    </a:p>
                    <a:p>
                      <a:pPr algn="l"/>
                      <a:endParaRPr kumimoji="0" lang="fr-FR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Maîtrisez vos dilutions : </a:t>
                      </a:r>
                    </a:p>
                    <a:p>
                      <a:pPr algn="l"/>
                      <a:r>
                        <a:rPr kumimoji="0" lang="fr-F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 vous diluez trop , vous nuisez à l'efficacité, si vous ne diluez pas assez, vous encrassez</a:t>
                      </a:r>
                      <a:endParaRPr kumimoji="0" lang="fr-FR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9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1052736"/>
            <a:ext cx="8229600" cy="5829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6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6400" b="1" dirty="0">
              <a:solidFill>
                <a:srgbClr val="003871"/>
              </a:solidFill>
            </a:endParaRPr>
          </a:p>
          <a:p>
            <a:pPr marL="0" lvl="1"/>
            <a:endParaRPr lang="fr-FR" sz="6400" b="1" dirty="0" smtClean="0">
              <a:solidFill>
                <a:srgbClr val="003871"/>
              </a:solidFill>
            </a:endParaRPr>
          </a:p>
          <a:p>
            <a:pPr marL="0" lvl="1"/>
            <a:endParaRPr lang="fr-FR" sz="8000" b="1" dirty="0">
              <a:solidFill>
                <a:srgbClr val="003871"/>
              </a:solidFill>
            </a:endParaRPr>
          </a:p>
          <a:p>
            <a:pPr marL="0" lvl="1"/>
            <a:endParaRPr lang="fr-FR" sz="9600" b="1" dirty="0" smtClean="0">
              <a:solidFill>
                <a:srgbClr val="003871"/>
              </a:solidFill>
            </a:endParaRPr>
          </a:p>
          <a:p>
            <a:pPr algn="l"/>
            <a:endParaRPr lang="fr-FR" sz="9600" dirty="0">
              <a:solidFill>
                <a:srgbClr val="003871"/>
              </a:solidFill>
            </a:endParaRPr>
          </a:p>
          <a:p>
            <a:pPr algn="l"/>
            <a:endParaRPr lang="fr-FR" sz="74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500" dirty="0" smtClean="0">
              <a:solidFill>
                <a:srgbClr val="00387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46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6400" dirty="0" smtClean="0">
              <a:solidFill>
                <a:srgbClr val="003871"/>
              </a:solidFill>
            </a:endParaRPr>
          </a:p>
          <a:p>
            <a:pPr lvl="1"/>
            <a:r>
              <a:rPr lang="fr-FR" sz="6400" dirty="0" smtClean="0">
                <a:solidFill>
                  <a:srgbClr val="003871"/>
                </a:solidFill>
              </a:rPr>
              <a:t> </a:t>
            </a:r>
          </a:p>
          <a:p>
            <a:pPr lvl="1"/>
            <a:r>
              <a:rPr lang="fr-FR" sz="5600" dirty="0">
                <a:solidFill>
                  <a:srgbClr val="003871"/>
                </a:solidFill>
              </a:rPr>
              <a:t>	</a:t>
            </a:r>
            <a:r>
              <a:rPr lang="fr-FR" sz="9600" dirty="0" smtClean="0">
                <a:solidFill>
                  <a:srgbClr val="003871"/>
                </a:solidFill>
              </a:rPr>
              <a:t>		</a:t>
            </a:r>
            <a:endParaRPr lang="fr-FR" sz="3600" dirty="0">
              <a:solidFill>
                <a:srgbClr val="003871"/>
              </a:solidFill>
            </a:endParaRPr>
          </a:p>
          <a:p>
            <a:pPr algn="l"/>
            <a:endParaRPr lang="fr-FR" sz="3200" dirty="0" smtClean="0">
              <a:solidFill>
                <a:prstClr val="black"/>
              </a:solidFill>
            </a:endParaRPr>
          </a:p>
          <a:p>
            <a:pPr algn="l"/>
            <a:endParaRPr lang="fr-FR" sz="3200" dirty="0">
              <a:solidFill>
                <a:prstClr val="black"/>
              </a:solidFill>
            </a:endParaRPr>
          </a:p>
          <a:p>
            <a:pPr algn="l"/>
            <a:endParaRPr lang="fr-FR" sz="3200" dirty="0" smtClean="0">
              <a:solidFill>
                <a:prstClr val="black"/>
              </a:solidFill>
            </a:endParaRPr>
          </a:p>
          <a:p>
            <a:pPr algn="l"/>
            <a:endParaRPr lang="fr-FR" sz="3200" dirty="0">
              <a:solidFill>
                <a:prstClr val="black"/>
              </a:solidFill>
            </a:endParaRPr>
          </a:p>
          <a:p>
            <a:pPr algn="l"/>
            <a:endParaRPr lang="fr-FR" sz="3200" dirty="0" smtClean="0">
              <a:solidFill>
                <a:prstClr val="black"/>
              </a:solidFill>
            </a:endParaRPr>
          </a:p>
          <a:p>
            <a:pPr algn="l"/>
            <a:endParaRPr lang="fr-FR" sz="3200" dirty="0">
              <a:solidFill>
                <a:prstClr val="black"/>
              </a:solidFill>
            </a:endParaRPr>
          </a:p>
          <a:p>
            <a:pPr algn="l"/>
            <a:endParaRPr lang="fr-FR" sz="3200" dirty="0" smtClean="0">
              <a:solidFill>
                <a:prstClr val="black"/>
              </a:solidFill>
            </a:endParaRPr>
          </a:p>
          <a:p>
            <a:pPr algn="l"/>
            <a:endParaRPr lang="fr-FR" sz="3200" dirty="0">
              <a:solidFill>
                <a:prstClr val="black"/>
              </a:solidFill>
            </a:endParaRPr>
          </a:p>
          <a:p>
            <a:pPr algn="l"/>
            <a:r>
              <a:rPr lang="fr-FR" sz="3200" dirty="0" smtClean="0">
                <a:solidFill>
                  <a:prstClr val="black"/>
                </a:solidFill>
              </a:rPr>
              <a:t> 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59632" y="0"/>
            <a:ext cx="8229600" cy="1331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u="sng" dirty="0" smtClean="0">
                <a:solidFill>
                  <a:srgbClr val="003871"/>
                </a:solidFill>
              </a:rPr>
              <a:t>Sites </a:t>
            </a:r>
            <a:r>
              <a:rPr lang="fr-FR" sz="2400" b="1" u="sng" dirty="0">
                <a:solidFill>
                  <a:srgbClr val="003871"/>
                </a:solidFill>
              </a:rPr>
              <a:t>équipés de DILUMOB  ou centrales de dilution</a:t>
            </a:r>
          </a:p>
          <a:p>
            <a:r>
              <a:rPr lang="fr-FR" sz="2400" b="1" dirty="0">
                <a:solidFill>
                  <a:srgbClr val="003871"/>
                </a:solidFill>
              </a:rPr>
              <a:t>Comment gérer simplement la DILUTION  ?</a:t>
            </a:r>
          </a:p>
          <a:p>
            <a:endParaRPr lang="fr-FR" sz="1600" b="1" dirty="0" smtClean="0">
              <a:solidFill>
                <a:srgbClr val="00387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62531"/>
              </p:ext>
            </p:extLst>
          </p:nvPr>
        </p:nvGraphicFramePr>
        <p:xfrm>
          <a:off x="405880" y="1086517"/>
          <a:ext cx="8147248" cy="530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324044">
                <a:tc>
                  <a:txBody>
                    <a:bodyPr/>
                    <a:lstStyle/>
                    <a:p>
                      <a:r>
                        <a:rPr lang="fr-FR" dirty="0" smtClean="0"/>
                        <a:t>REGLES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 / CONSEILS MISES EN PLACE</a:t>
                      </a:r>
                      <a:endParaRPr lang="fr-FR" dirty="0"/>
                    </a:p>
                  </a:txBody>
                  <a:tcPr/>
                </a:tc>
              </a:tr>
              <a:tr h="4941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>
                        <a:solidFill>
                          <a:srgbClr val="00387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>
                        <a:solidFill>
                          <a:srgbClr val="00387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>
                        <a:solidFill>
                          <a:srgbClr val="00387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>
                        <a:solidFill>
                          <a:srgbClr val="00387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003871"/>
                          </a:solidFill>
                        </a:rPr>
                        <a:t>Les produits sortent en prêt à l’emploi du </a:t>
                      </a:r>
                      <a:r>
                        <a:rPr lang="fr-FR" sz="2000" b="0" dirty="0" err="1" smtClean="0">
                          <a:solidFill>
                            <a:srgbClr val="003871"/>
                          </a:solidFill>
                        </a:rPr>
                        <a:t>Dilumob</a:t>
                      </a:r>
                      <a:r>
                        <a:rPr lang="fr-FR" sz="2000" b="0" dirty="0" smtClean="0">
                          <a:solidFill>
                            <a:srgbClr val="003871"/>
                          </a:solidFill>
                        </a:rPr>
                        <a:t> installé  sur site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dirty="0" smtClean="0">
                        <a:solidFill>
                          <a:srgbClr val="00387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>
                        <a:solidFill>
                          <a:srgbClr val="003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kumimoji="0" lang="fr-FR" sz="20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Dilumob</a:t>
                      </a:r>
                      <a:r>
                        <a:rPr kumimoji="0" lang="fr-FR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8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aura été paramétré  différemment par PRODIM au moment de la livraison</a:t>
                      </a:r>
                      <a:endParaRPr kumimoji="0" lang="fr-F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8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9856" y="12192"/>
            <a:ext cx="6400800" cy="936000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/>
              <a:t>QUALITE PRESTATION et Maîtrise des dilutions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24352" y="1149722"/>
            <a:ext cx="8229600" cy="5303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3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9600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9600" dirty="0">
              <a:solidFill>
                <a:srgbClr val="003871"/>
              </a:solidFill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fr-FR" sz="9600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9600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9600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6400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algn="l"/>
            <a:r>
              <a:rPr lang="fr-FR" dirty="0" smtClean="0">
                <a:sym typeface="Wingdings" panose="05000000000000000000" pitchFamily="2" charset="2"/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500" dirty="0">
              <a:solidFill>
                <a:srgbClr val="FF0000"/>
              </a:solidFill>
            </a:endParaRPr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47192" y="1478186"/>
            <a:ext cx="8006760" cy="5303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300" b="1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9600" dirty="0" smtClean="0">
              <a:solidFill>
                <a:srgbClr val="00387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9600" dirty="0">
              <a:solidFill>
                <a:srgbClr val="003871"/>
              </a:solidFill>
            </a:endParaRPr>
          </a:p>
          <a:p>
            <a:pPr algn="l"/>
            <a:r>
              <a:rPr lang="fr-FR" sz="9600" dirty="0" smtClean="0">
                <a:solidFill>
                  <a:srgbClr val="003871"/>
                </a:solidFill>
              </a:rPr>
              <a:t>Test </a:t>
            </a:r>
            <a:r>
              <a:rPr lang="fr-FR" sz="9600" dirty="0">
                <a:solidFill>
                  <a:srgbClr val="003871"/>
                </a:solidFill>
              </a:rPr>
              <a:t>des principaux produits sur différents types de </a:t>
            </a:r>
            <a:r>
              <a:rPr lang="fr-FR" sz="9600" dirty="0" smtClean="0">
                <a:solidFill>
                  <a:srgbClr val="003871"/>
                </a:solidFill>
              </a:rPr>
              <a:t>surface</a:t>
            </a:r>
          </a:p>
          <a:p>
            <a:pPr algn="l"/>
            <a:endParaRPr lang="fr-FR" sz="9600" dirty="0">
              <a:solidFill>
                <a:srgbClr val="003871"/>
              </a:solidFill>
            </a:endParaRPr>
          </a:p>
          <a:p>
            <a:pPr marL="901700" lvl="1" indent="-444500">
              <a:buFont typeface="Wingdings" panose="05000000000000000000" pitchFamily="2" charset="2"/>
              <a:buChar char="Ø"/>
            </a:pPr>
            <a:r>
              <a:rPr lang="fr-FR" sz="8000" dirty="0" smtClean="0">
                <a:solidFill>
                  <a:srgbClr val="003871"/>
                </a:solidFill>
              </a:rPr>
              <a:t>Les </a:t>
            </a:r>
            <a:r>
              <a:rPr lang="fr-FR" sz="8000" dirty="0">
                <a:solidFill>
                  <a:srgbClr val="003871"/>
                </a:solidFill>
              </a:rPr>
              <a:t>produits doivent avoir </a:t>
            </a:r>
            <a:r>
              <a:rPr lang="fr-FR" sz="8000" dirty="0" smtClean="0">
                <a:solidFill>
                  <a:srgbClr val="003871"/>
                </a:solidFill>
              </a:rPr>
              <a:t>être testés au préalable par les exploitants  n’ayant pas l’habitude d’utiliser des produits sur les </a:t>
            </a:r>
            <a:r>
              <a:rPr lang="fr-FR" sz="8000" dirty="0">
                <a:solidFill>
                  <a:srgbClr val="003871"/>
                </a:solidFill>
              </a:rPr>
              <a:t>différents types de surface et le dosage vérifié </a:t>
            </a:r>
            <a:endParaRPr lang="fr-FR" sz="8000" dirty="0" smtClean="0">
              <a:solidFill>
                <a:srgbClr val="003871"/>
              </a:solidFill>
            </a:endParaRPr>
          </a:p>
          <a:p>
            <a:pPr marL="804863" lvl="1" indent="-347663">
              <a:buFont typeface="Wingdings" panose="05000000000000000000" pitchFamily="2" charset="2"/>
              <a:buChar char="Ø"/>
            </a:pPr>
            <a:endParaRPr lang="fr-FR" sz="8000" dirty="0">
              <a:solidFill>
                <a:srgbClr val="003871"/>
              </a:solidFill>
            </a:endParaRPr>
          </a:p>
          <a:p>
            <a:pPr algn="l"/>
            <a:endParaRPr lang="fr-FR" sz="9600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marL="901700" indent="-365125" algn="l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fr-FR" sz="8000" dirty="0" smtClean="0">
                <a:solidFill>
                  <a:srgbClr val="003871"/>
                </a:solidFill>
                <a:sym typeface="Wingdings" panose="05000000000000000000" pitchFamily="2" charset="2"/>
              </a:rPr>
              <a:t>Les </a:t>
            </a:r>
            <a:r>
              <a:rPr lang="fr-FR" sz="8000" dirty="0">
                <a:solidFill>
                  <a:srgbClr val="003871"/>
                </a:solidFill>
                <a:sym typeface="Wingdings" panose="05000000000000000000" pitchFamily="2" charset="2"/>
              </a:rPr>
              <a:t>chartes murales d’utilisation sur SITE vous seront </a:t>
            </a:r>
            <a:r>
              <a:rPr lang="fr-FR" sz="8000" dirty="0" smtClean="0">
                <a:solidFill>
                  <a:srgbClr val="003871"/>
                </a:solidFill>
                <a:sym typeface="Wingdings" panose="05000000000000000000" pitchFamily="2" charset="2"/>
              </a:rPr>
              <a:t>fournies </a:t>
            </a:r>
            <a:r>
              <a:rPr lang="fr-FR" sz="8000" dirty="0">
                <a:solidFill>
                  <a:srgbClr val="003871"/>
                </a:solidFill>
                <a:sym typeface="Wingdings" panose="05000000000000000000" pitchFamily="2" charset="2"/>
              </a:rPr>
              <a:t>au format POWERPOINT pour vous permettre </a:t>
            </a:r>
            <a:r>
              <a:rPr lang="fr-FR" sz="8000" dirty="0" smtClean="0">
                <a:solidFill>
                  <a:srgbClr val="003871"/>
                </a:solidFill>
                <a:sym typeface="Wingdings" panose="05000000000000000000" pitchFamily="2" charset="2"/>
              </a:rPr>
              <a:t>d’indiquer et d’affiner au fil du temps </a:t>
            </a:r>
            <a:r>
              <a:rPr lang="fr-FR" sz="8000" dirty="0">
                <a:solidFill>
                  <a:srgbClr val="003871"/>
                </a:solidFill>
                <a:sym typeface="Wingdings" panose="05000000000000000000" pitchFamily="2" charset="2"/>
              </a:rPr>
              <a:t>le dosage pour qu’il soit complètement adapté aux sols et surfaces de vos </a:t>
            </a:r>
            <a:r>
              <a:rPr lang="fr-FR" sz="8000" dirty="0" smtClean="0">
                <a:solidFill>
                  <a:srgbClr val="003871"/>
                </a:solidFill>
                <a:sym typeface="Wingdings" panose="05000000000000000000" pitchFamily="2" charset="2"/>
              </a:rPr>
              <a:t>clients</a:t>
            </a:r>
          </a:p>
          <a:p>
            <a:pPr marL="901700" indent="-365125" algn="l">
              <a:buFont typeface="Wingdings" panose="05000000000000000000" pitchFamily="2" charset="2"/>
              <a:buChar char="Ø"/>
              <a:tabLst>
                <a:tab pos="450850" algn="l"/>
              </a:tabLst>
            </a:pPr>
            <a:endParaRPr lang="fr-FR" sz="8000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marL="993775" lvl="1">
              <a:tabLst>
                <a:tab pos="450850" algn="l"/>
              </a:tabLst>
            </a:pPr>
            <a:r>
              <a:rPr lang="fr-FR" sz="8000" dirty="0" smtClean="0">
                <a:solidFill>
                  <a:srgbClr val="003871"/>
                </a:solidFill>
                <a:sym typeface="Wingdings" panose="05000000000000000000" pitchFamily="2" charset="2"/>
              </a:rPr>
              <a:t>Les premières chartes murales doivent avoir été préparées par vos soins avec les dosages préconisés par INNUSCIENCE</a:t>
            </a:r>
          </a:p>
          <a:p>
            <a:pPr marL="1341438" lvl="1" indent="-347663">
              <a:buFont typeface="Wingdings" panose="05000000000000000000" pitchFamily="2" charset="2"/>
              <a:buChar char="§"/>
              <a:tabLst>
                <a:tab pos="450850" algn="l"/>
              </a:tabLst>
            </a:pPr>
            <a:endParaRPr lang="fr-FR" sz="8000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marL="1341438" lvl="1" indent="-347663"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fr-FR" sz="8000" dirty="0" smtClean="0">
                <a:solidFill>
                  <a:srgbClr val="003871"/>
                </a:solidFill>
                <a:sym typeface="Wingdings" panose="05000000000000000000" pitchFamily="2" charset="2"/>
              </a:rPr>
              <a:t>Vous devez faire évoluer les chartes murales au fil du temps</a:t>
            </a:r>
          </a:p>
          <a:p>
            <a:pPr marL="993775" lvl="1">
              <a:tabLst>
                <a:tab pos="450850" algn="l"/>
              </a:tabLst>
            </a:pPr>
            <a:r>
              <a:rPr lang="fr-FR" sz="8000" dirty="0" smtClean="0">
                <a:solidFill>
                  <a:srgbClr val="003871"/>
                </a:solidFill>
                <a:sym typeface="Wingdings" panose="05000000000000000000" pitchFamily="2" charset="2"/>
              </a:rPr>
              <a:t>en fonction des retours sites </a:t>
            </a:r>
            <a:endParaRPr lang="fr-FR" sz="8000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9600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9600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6400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500" dirty="0">
              <a:solidFill>
                <a:srgbClr val="FF0000"/>
              </a:solidFill>
            </a:endParaRPr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endParaRPr lang="fr-FR" sz="3200" dirty="0" smtClean="0"/>
          </a:p>
          <a:p>
            <a:pPr algn="l"/>
            <a:endParaRPr lang="fr-FR" sz="3200" dirty="0"/>
          </a:p>
          <a:p>
            <a:pPr algn="l"/>
            <a:r>
              <a:rPr lang="fr-FR" sz="3200" dirty="0" smtClean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364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523" y="116632"/>
            <a:ext cx="8229600" cy="914102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LIVRAISONS SUR SITE &amp; CONTROLES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82359"/>
              </p:ext>
            </p:extLst>
          </p:nvPr>
        </p:nvGraphicFramePr>
        <p:xfrm>
          <a:off x="181512" y="1412776"/>
          <a:ext cx="8820472" cy="496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015"/>
                <a:gridCol w="4127457"/>
              </a:tblGrid>
              <a:tr h="508275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Points importants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Conseils</a:t>
                      </a:r>
                      <a:endParaRPr lang="fr-FR" sz="2800" dirty="0"/>
                    </a:p>
                  </a:txBody>
                  <a:tcPr/>
                </a:tc>
              </a:tr>
              <a:tr h="4447798"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« Notre métier, c’est de pouvoir faire autre chose que des livraisons, notre mission, c'est de rencontrer nos clients, de faire du business et d'aller sur le terrain »</a:t>
                      </a:r>
                    </a:p>
                    <a:p>
                      <a:endParaRPr lang="fr-FR" sz="2000" dirty="0" smtClean="0"/>
                    </a:p>
                    <a:p>
                      <a:endParaRPr lang="fr-FR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« On n’est pas ni des livreurs de Produits, ni des porteurs d’eau » 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u="sng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u="sng" dirty="0" smtClean="0"/>
                        <a:t>Règle de la pré-dilution à 20% en agence + Diminution du nombre de références produits = SIMPLIFICATION LOGISTIQUE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« Je diminue la fréquence de mes livraisons »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rgbClr val="003871"/>
                          </a:solidFill>
                        </a:rPr>
                        <a:t>« Je  ne livre plus que tous les 3 mois »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rgbClr val="003871"/>
                          </a:solidFill>
                        </a:rPr>
                        <a:t>« Si un site me redemande du consommable avant 3 mois , c’est qu’il ne gère pas bien son dosage » </a:t>
                      </a:r>
                      <a:r>
                        <a:rPr lang="fr-FR" sz="1400" dirty="0" smtClean="0">
                          <a:solidFill>
                            <a:srgbClr val="003871"/>
                          </a:solidFill>
                          <a:sym typeface="Wingdings" panose="05000000000000000000" pitchFamily="2" charset="2"/>
                        </a:rPr>
                        <a:t> Contrôle et rappel des consignes</a:t>
                      </a:r>
                      <a:endParaRPr lang="fr-FR" sz="1400" dirty="0" smtClean="0">
                        <a:solidFill>
                          <a:srgbClr val="00387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rgbClr val="003871"/>
                          </a:solidFill>
                        </a:rPr>
                        <a:t>Mettre en place un système de suivi des livraisons</a:t>
                      </a:r>
                    </a:p>
                    <a:p>
                      <a:pPr marL="0" lvl="1" indent="0">
                        <a:buNone/>
                      </a:pPr>
                      <a:r>
                        <a:rPr lang="fr-FR" sz="1600" b="1" dirty="0" smtClean="0">
                          <a:solidFill>
                            <a:srgbClr val="003871"/>
                          </a:solidFill>
                        </a:rPr>
                        <a:t>Remplir mes Bidons   : </a:t>
                      </a:r>
                    </a:p>
                    <a:p>
                      <a:pPr lvl="0"/>
                      <a:r>
                        <a:rPr lang="fr-FR" sz="1600" b="1" dirty="0" smtClean="0">
                          <a:solidFill>
                            <a:srgbClr val="003871"/>
                          </a:solidFill>
                        </a:rPr>
                        <a:t>« </a:t>
                      </a:r>
                      <a:r>
                        <a:rPr lang="fr-FR" sz="1600" dirty="0" smtClean="0">
                          <a:solidFill>
                            <a:srgbClr val="003871"/>
                          </a:solidFill>
                        </a:rPr>
                        <a:t>Si je m’organise au fil de l’eau, cela se passe bien !  Lorsque j’arrive à l’agence, je remplis mes bidons vide, je stocke » </a:t>
                      </a:r>
                    </a:p>
                    <a:p>
                      <a:pPr marL="101600"/>
                      <a:r>
                        <a:rPr lang="fr-FR" sz="1600" b="1" dirty="0" smtClean="0">
                          <a:solidFill>
                            <a:srgbClr val="003871"/>
                          </a:solidFill>
                        </a:rPr>
                        <a:t>Coupler les livraisons en même temps que mes contrôles</a:t>
                      </a:r>
                    </a:p>
                    <a:p>
                      <a:pPr marL="101600"/>
                      <a:r>
                        <a:rPr lang="fr-FR" sz="1600" b="0" dirty="0" smtClean="0"/>
                        <a:t>« Je peux profiter pour faire mes contrôles en même temps que nos livraisons » </a:t>
                      </a:r>
                      <a:r>
                        <a:rPr lang="fr-FR" sz="1600" b="0" dirty="0" smtClean="0">
                          <a:solidFill>
                            <a:srgbClr val="003871"/>
                          </a:solidFill>
                        </a:rPr>
                        <a:t>   </a:t>
                      </a:r>
                      <a:endParaRPr lang="fr-FR" sz="1800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9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572" y="2492896"/>
            <a:ext cx="7624936" cy="1728088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BASCULE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BASCULE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</p:spPr>
        <p:txBody>
          <a:bodyPr/>
          <a:lstStyle/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 smtClean="0"/>
          </a:p>
          <a:p>
            <a:r>
              <a:rPr lang="fr-FR" sz="2800" dirty="0" smtClean="0"/>
              <a:t>A partir du jour de bascule, plus de commandes de chimie classique sur le périmètre défini </a:t>
            </a:r>
            <a:endParaRPr lang="fr-FR" sz="2800" b="0" dirty="0"/>
          </a:p>
          <a:p>
            <a:pPr marL="101600"/>
            <a:endParaRPr lang="fr-FR" sz="1800" dirty="0">
              <a:solidFill>
                <a:srgbClr val="00387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3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852936"/>
            <a:ext cx="6400800" cy="936000"/>
          </a:xfrm>
        </p:spPr>
        <p:txBody>
          <a:bodyPr>
            <a:normAutofit/>
          </a:bodyPr>
          <a:lstStyle/>
          <a:p>
            <a:pPr algn="l"/>
            <a:r>
              <a:rPr lang="fr-FR" sz="4400" dirty="0" smtClean="0"/>
              <a:t>APRES LA BASCULE</a:t>
            </a:r>
            <a:endParaRPr lang="fr-FR" sz="4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0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1008112"/>
          </a:xfrm>
        </p:spPr>
        <p:txBody>
          <a:bodyPr/>
          <a:lstStyle/>
          <a:p>
            <a:r>
              <a:rPr lang="fr-FR" dirty="0" smtClean="0"/>
              <a:t>APRES LA BASCULE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t>39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568" y="1412776"/>
            <a:ext cx="8136904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871"/>
                </a:solidFill>
              </a:rPr>
              <a:t>Effectuer des points réguliers avec vos sites pour contrôler et adapter si besoin la dilution mise en place pour les chartes murales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871"/>
                </a:solidFill>
              </a:rPr>
              <a:t>	Fournir  à vos agents des </a:t>
            </a:r>
            <a:r>
              <a:rPr lang="fr-FR" sz="2000" dirty="0" smtClean="0">
                <a:solidFill>
                  <a:srgbClr val="003871"/>
                </a:solidFill>
              </a:rPr>
              <a:t>fiches </a:t>
            </a:r>
            <a:r>
              <a:rPr lang="fr-FR" sz="2000" dirty="0">
                <a:solidFill>
                  <a:srgbClr val="003871"/>
                </a:solidFill>
              </a:rPr>
              <a:t>de </a:t>
            </a:r>
            <a:r>
              <a:rPr lang="fr-FR" sz="2000" dirty="0" smtClean="0">
                <a:solidFill>
                  <a:srgbClr val="003871"/>
                </a:solidFill>
              </a:rPr>
              <a:t>suivi produits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3871"/>
              </a:solidFill>
            </a:endParaRP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3871"/>
                </a:solidFill>
              </a:rPr>
              <a:t>Points </a:t>
            </a:r>
            <a:r>
              <a:rPr lang="fr-FR" sz="2400" b="1" dirty="0">
                <a:solidFill>
                  <a:srgbClr val="003871"/>
                </a:solidFill>
              </a:rPr>
              <a:t>de vigilance =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3871"/>
                </a:solidFill>
              </a:rPr>
              <a:t>Aucune </a:t>
            </a:r>
            <a:r>
              <a:rPr lang="fr-FR" sz="2000" dirty="0">
                <a:solidFill>
                  <a:srgbClr val="003871"/>
                </a:solidFill>
              </a:rPr>
              <a:t>manipulation ne doit être faite sur le paramétrage du </a:t>
            </a:r>
            <a:r>
              <a:rPr lang="fr-FR" sz="2000" dirty="0" err="1">
                <a:solidFill>
                  <a:srgbClr val="003871"/>
                </a:solidFill>
              </a:rPr>
              <a:t>Dilumob</a:t>
            </a:r>
            <a:r>
              <a:rPr lang="fr-FR" sz="2000" dirty="0">
                <a:solidFill>
                  <a:srgbClr val="003871"/>
                </a:solidFill>
              </a:rPr>
              <a:t> par les agences  « On ne bricole pas avec le </a:t>
            </a:r>
            <a:r>
              <a:rPr lang="fr-FR" sz="2000" dirty="0" err="1">
                <a:solidFill>
                  <a:srgbClr val="003871"/>
                </a:solidFill>
              </a:rPr>
              <a:t>Dilumob</a:t>
            </a:r>
            <a:r>
              <a:rPr lang="fr-FR" sz="2000" dirty="0">
                <a:solidFill>
                  <a:srgbClr val="003871"/>
                </a:solidFill>
              </a:rPr>
              <a:t> »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3871"/>
                </a:solidFill>
              </a:rPr>
              <a:t>Afin de contrôler </a:t>
            </a:r>
            <a:r>
              <a:rPr lang="fr-FR" sz="2000" dirty="0" smtClean="0">
                <a:solidFill>
                  <a:srgbClr val="003871"/>
                </a:solidFill>
              </a:rPr>
              <a:t>la </a:t>
            </a:r>
            <a:r>
              <a:rPr lang="fr-FR" sz="2000" dirty="0">
                <a:solidFill>
                  <a:srgbClr val="003871"/>
                </a:solidFill>
              </a:rPr>
              <a:t>dilution, pensez à </a:t>
            </a:r>
            <a:r>
              <a:rPr lang="fr-FR" sz="2000" dirty="0" smtClean="0">
                <a:solidFill>
                  <a:srgbClr val="003871"/>
                </a:solidFill>
              </a:rPr>
              <a:t>définir avec votre contact PRODIM </a:t>
            </a:r>
            <a:r>
              <a:rPr lang="fr-FR" sz="2000" dirty="0">
                <a:solidFill>
                  <a:srgbClr val="003871"/>
                </a:solidFill>
              </a:rPr>
              <a:t>un contrôle </a:t>
            </a:r>
            <a:r>
              <a:rPr lang="fr-FR" sz="2000" dirty="0" smtClean="0">
                <a:solidFill>
                  <a:srgbClr val="003871"/>
                </a:solidFill>
              </a:rPr>
              <a:t>à </a:t>
            </a:r>
            <a:r>
              <a:rPr lang="fr-FR" sz="2000" dirty="0">
                <a:solidFill>
                  <a:srgbClr val="003871"/>
                </a:solidFill>
              </a:rPr>
              <a:t>une fréquence déterminée, en effet,  la maîtrise de la dilution est </a:t>
            </a:r>
            <a:r>
              <a:rPr lang="fr-FR" sz="2000" dirty="0" smtClean="0">
                <a:solidFill>
                  <a:srgbClr val="003871"/>
                </a:solidFill>
              </a:rPr>
              <a:t>le cœur du dispositif!  </a:t>
            </a:r>
            <a:endParaRPr lang="fr-FR" sz="2000" dirty="0">
              <a:solidFill>
                <a:srgbClr val="00387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3871"/>
                </a:solidFill>
              </a:rPr>
              <a:t>Si un </a:t>
            </a:r>
            <a:r>
              <a:rPr lang="fr-FR" sz="2000" dirty="0" err="1">
                <a:solidFill>
                  <a:srgbClr val="003871"/>
                </a:solidFill>
              </a:rPr>
              <a:t>dilumob</a:t>
            </a:r>
            <a:r>
              <a:rPr lang="fr-FR" sz="2000" dirty="0">
                <a:solidFill>
                  <a:srgbClr val="003871"/>
                </a:solidFill>
              </a:rPr>
              <a:t> change de site ou revient à l’agence, impérativement contacter PRODIM pour le déménagement et le </a:t>
            </a:r>
            <a:r>
              <a:rPr lang="fr-FR" sz="2000" dirty="0" smtClean="0">
                <a:solidFill>
                  <a:srgbClr val="003871"/>
                </a:solidFill>
              </a:rPr>
              <a:t>réglage (en effet chaque site a une pression d’eau différente pouvant impacter la dilution, d’où le </a:t>
            </a:r>
            <a:r>
              <a:rPr lang="fr-FR" sz="2000" dirty="0" err="1" smtClean="0">
                <a:solidFill>
                  <a:srgbClr val="003871"/>
                </a:solidFill>
              </a:rPr>
              <a:t>pré-réglage</a:t>
            </a:r>
            <a:r>
              <a:rPr lang="fr-FR" sz="2000" dirty="0" smtClean="0">
                <a:solidFill>
                  <a:srgbClr val="003871"/>
                </a:solidFill>
              </a:rPr>
              <a:t>).   </a:t>
            </a:r>
            <a:r>
              <a:rPr lang="fr-FR" sz="2000" dirty="0">
                <a:solidFill>
                  <a:srgbClr val="003871"/>
                </a:solidFill>
              </a:rPr>
              <a:t> </a:t>
            </a:r>
          </a:p>
          <a:p>
            <a:endParaRPr lang="fr-FR" sz="2400" dirty="0">
              <a:solidFill>
                <a:srgbClr val="003871"/>
              </a:solidFill>
            </a:endParaRPr>
          </a:p>
          <a:p>
            <a:endParaRPr lang="fr-FR" sz="2400" dirty="0"/>
          </a:p>
          <a:p>
            <a:r>
              <a:rPr lang="fr-FR" sz="2400" dirty="0" smtClean="0"/>
              <a:t>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4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188641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Planning de bascule de votre agence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548450080"/>
              </p:ext>
            </p:extLst>
          </p:nvPr>
        </p:nvGraphicFramePr>
        <p:xfrm>
          <a:off x="539552" y="1081344"/>
          <a:ext cx="8357832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" y="3717032"/>
            <a:ext cx="8744984" cy="27363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1F497D"/>
              </a:solidFill>
            </a:endParaRPr>
          </a:p>
          <a:p>
            <a:endParaRPr lang="fr-FR" sz="2800" b="1" dirty="0" smtClean="0">
              <a:solidFill>
                <a:srgbClr val="1F497D"/>
              </a:solidFill>
            </a:endParaRPr>
          </a:p>
          <a:p>
            <a:r>
              <a:rPr lang="fr-FR" sz="2800" b="1" dirty="0" smtClean="0">
                <a:solidFill>
                  <a:srgbClr val="1F497D"/>
                </a:solidFill>
              </a:rPr>
              <a:t>Qu’est </a:t>
            </a:r>
            <a:r>
              <a:rPr lang="fr-FR" sz="2800" b="1" dirty="0">
                <a:solidFill>
                  <a:srgbClr val="1F497D"/>
                </a:solidFill>
              </a:rPr>
              <a:t>ce que la Bascule AGENCE = </a:t>
            </a:r>
            <a:r>
              <a:rPr lang="fr-FR" sz="2000" dirty="0">
                <a:solidFill>
                  <a:srgbClr val="1F497D"/>
                </a:solidFill>
              </a:rPr>
              <a:t>la bascule agence est la date à partir de laquelle il n’y a plus </a:t>
            </a:r>
            <a:r>
              <a:rPr lang="fr-FR" sz="2000" dirty="0" smtClean="0">
                <a:solidFill>
                  <a:srgbClr val="1F497D"/>
                </a:solidFill>
              </a:rPr>
              <a:t>de </a:t>
            </a:r>
            <a:r>
              <a:rPr lang="fr-FR" sz="2000" dirty="0">
                <a:solidFill>
                  <a:srgbClr val="1F497D"/>
                </a:solidFill>
              </a:rPr>
              <a:t>commande de chimie classique sur le </a:t>
            </a:r>
            <a:r>
              <a:rPr lang="fr-FR" sz="2000" dirty="0" smtClean="0">
                <a:solidFill>
                  <a:srgbClr val="1F497D"/>
                </a:solidFill>
              </a:rPr>
              <a:t>périmètre de sites définis passant en Innuscience</a:t>
            </a:r>
            <a:endParaRPr lang="fr-FR" sz="2000" dirty="0">
              <a:solidFill>
                <a:srgbClr val="1F497D"/>
              </a:solidFill>
            </a:endParaRPr>
          </a:p>
          <a:p>
            <a:pPr algn="ctr"/>
            <a:endParaRPr lang="fr-FR" dirty="0">
              <a:solidFill>
                <a:srgbClr val="1F497D"/>
              </a:solidFill>
            </a:endParaRPr>
          </a:p>
          <a:p>
            <a:r>
              <a:rPr lang="fr-FR" sz="2800" b="1" dirty="0" smtClean="0">
                <a:solidFill>
                  <a:srgbClr val="1F497D"/>
                </a:solidFill>
              </a:rPr>
              <a:t>Date de Bascule AGENCE  </a:t>
            </a:r>
            <a:r>
              <a:rPr lang="fr-FR" sz="2800" dirty="0" smtClean="0">
                <a:solidFill>
                  <a:srgbClr val="1F497D"/>
                </a:solidFill>
              </a:rPr>
              <a:t>= </a:t>
            </a:r>
            <a:r>
              <a:rPr lang="fr-FR" sz="2000" dirty="0" smtClean="0">
                <a:solidFill>
                  <a:srgbClr val="1F497D"/>
                </a:solidFill>
              </a:rPr>
              <a:t>à fixer par chaque agence en fonction de sa maturité sur la mise en place des produits dans la limite de la Date de Bascule REGIONALE : </a:t>
            </a:r>
            <a:r>
              <a:rPr lang="fr-FR" sz="2400" b="1" dirty="0" smtClean="0">
                <a:solidFill>
                  <a:srgbClr val="1F497D"/>
                </a:solidFill>
              </a:rPr>
              <a:t>compter 3 mois après la formation initiale</a:t>
            </a:r>
            <a:endParaRPr lang="fr-FR" sz="2400" b="1" dirty="0" smtClean="0">
              <a:solidFill>
                <a:srgbClr val="1F497D"/>
              </a:solidFill>
            </a:endParaRPr>
          </a:p>
          <a:p>
            <a:endParaRPr lang="fr-FR" sz="2400" b="1" dirty="0">
              <a:solidFill>
                <a:srgbClr val="1F497D"/>
              </a:solidFill>
            </a:endParaRPr>
          </a:p>
          <a:p>
            <a:pPr algn="ctr"/>
            <a:endParaRPr lang="fr-FR" dirty="0" smtClean="0">
              <a:solidFill>
                <a:srgbClr val="1F497D"/>
              </a:solidFill>
            </a:endParaRPr>
          </a:p>
          <a:p>
            <a:pPr algn="ctr"/>
            <a:endParaRPr lang="fr-FR" dirty="0">
              <a:solidFill>
                <a:srgbClr val="1F497D"/>
              </a:solidFill>
            </a:endParaRPr>
          </a:p>
          <a:p>
            <a:pPr algn="ctr"/>
            <a:endParaRPr lang="fr-FR" dirty="0" smtClean="0">
              <a:solidFill>
                <a:srgbClr val="1F497D"/>
              </a:solidFill>
            </a:endParaRPr>
          </a:p>
          <a:p>
            <a:pPr algn="ctr"/>
            <a:endParaRPr lang="fr-FR" dirty="0">
              <a:solidFill>
                <a:srgbClr val="1F497D"/>
              </a:solidFill>
            </a:endParaRPr>
          </a:p>
          <a:p>
            <a:pPr algn="ctr"/>
            <a:r>
              <a:rPr lang="fr-FR" dirty="0" smtClean="0">
                <a:solidFill>
                  <a:prstClr val="white"/>
                </a:solidFill>
              </a:rPr>
              <a:t>L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40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1" y="1536403"/>
            <a:ext cx="8714685" cy="50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Conclusion :</a:t>
            </a:r>
          </a:p>
          <a:p>
            <a:pPr algn="ctr"/>
            <a:r>
              <a:rPr lang="fr-FR" dirty="0" smtClean="0"/>
              <a:t>Un Projet en PHASE avec notre Politique</a:t>
            </a:r>
          </a:p>
          <a:p>
            <a:pPr algn="ctr"/>
            <a:r>
              <a:rPr lang="fr-FR" dirty="0"/>
              <a:t>Développement Responsable</a:t>
            </a:r>
          </a:p>
        </p:txBody>
      </p:sp>
    </p:spTree>
    <p:extLst>
      <p:ext uri="{BB962C8B-B14F-4D97-AF65-F5344CB8AC3E}">
        <p14:creationId xmlns:p14="http://schemas.microsoft.com/office/powerpoint/2010/main" val="11343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4438" y="292494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2.PREPARATION DE LA BASCULE</a:t>
            </a:r>
            <a:endParaRPr lang="fr-FR" sz="4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4152" y="116632"/>
            <a:ext cx="8271872" cy="1008112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	2.1 PERIMETRE DES SITES CONCERNES </a:t>
            </a:r>
            <a:br>
              <a:rPr lang="fr-FR" sz="2800" dirty="0" smtClean="0"/>
            </a:br>
            <a:r>
              <a:rPr lang="fr-FR" sz="2800" dirty="0" smtClean="0"/>
              <a:t>PAR LE DEPLOIEMENT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032" y="1268760"/>
            <a:ext cx="8596064" cy="5589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TOUS LES </a:t>
            </a:r>
            <a:r>
              <a:rPr lang="fr-FR" sz="28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SITES DE </a:t>
            </a:r>
            <a:r>
              <a:rPr lang="fr-FR" sz="2800" b="1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NETTOYAGE </a:t>
            </a:r>
            <a:r>
              <a:rPr lang="fr-FR" sz="28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CLASSIQUE BASCULENT  </a:t>
            </a:r>
            <a:endParaRPr lang="fr-FR" sz="28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fr-FR" sz="2400" dirty="0" smtClean="0">
                <a:solidFill>
                  <a:srgbClr val="1F497D"/>
                </a:solidFill>
              </a:rPr>
              <a:t>	Nettoyage des bureaux, Hôtellerie, Gare, Prison, 	Education 		…. </a:t>
            </a:r>
          </a:p>
          <a:p>
            <a:pPr algn="l"/>
            <a:r>
              <a:rPr lang="fr-FR" sz="2400" dirty="0" smtClean="0">
                <a:solidFill>
                  <a:srgbClr val="1F497D"/>
                </a:solidFill>
                <a:sym typeface="Wingdings" panose="05000000000000000000" pitchFamily="2" charset="2"/>
              </a:rPr>
              <a:t>	</a:t>
            </a:r>
            <a:endParaRPr lang="fr-FR" sz="24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A L’EXCEPTION DES SITES  </a:t>
            </a:r>
            <a:endParaRPr lang="fr-FR" sz="28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F497D"/>
                </a:solidFill>
              </a:rPr>
              <a:t>PROTOCOLES SPECIFIQUES </a:t>
            </a:r>
            <a:r>
              <a:rPr lang="fr-FR" sz="2000" dirty="0">
                <a:solidFill>
                  <a:srgbClr val="1F497D"/>
                </a:solidFill>
              </a:rPr>
              <a:t>(Laboratoires pharmaceutiques, zone de confinement, </a:t>
            </a:r>
            <a:r>
              <a:rPr lang="fr-FR" sz="2000" dirty="0" smtClean="0">
                <a:solidFill>
                  <a:srgbClr val="1F497D"/>
                </a:solidFill>
              </a:rPr>
              <a:t>Agroalimentaire, Règles de désinfection spécifiques, Hospitalier Niveau 2)</a:t>
            </a:r>
            <a:endParaRPr lang="fr-FR" sz="2000" dirty="0">
              <a:solidFill>
                <a:srgbClr val="1F497D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F497D"/>
                </a:solidFill>
              </a:rPr>
              <a:t>GMS </a:t>
            </a:r>
            <a:r>
              <a:rPr lang="fr-FR" sz="2000" dirty="0" smtClean="0">
                <a:solidFill>
                  <a:srgbClr val="1F497D"/>
                </a:solidFill>
              </a:rPr>
              <a:t>lorsque accord national conclu sur l’utilisation des produits</a:t>
            </a:r>
          </a:p>
          <a:p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5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0052" y="0"/>
            <a:ext cx="7772400" cy="980728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dirty="0" smtClean="0"/>
              <a:t>	</a:t>
            </a:r>
            <a:br>
              <a:rPr lang="fr-FR" sz="2000" dirty="0" smtClean="0"/>
            </a:br>
            <a:r>
              <a:rPr lang="fr-FR" sz="2000" dirty="0" smtClean="0"/>
              <a:t> 	</a:t>
            </a:r>
            <a:r>
              <a:rPr lang="fr-FR" sz="3100" dirty="0" smtClean="0"/>
              <a:t>2.2 LA </a:t>
            </a:r>
            <a:r>
              <a:rPr lang="fr-FR" sz="2700" b="1" dirty="0" smtClean="0">
                <a:solidFill>
                  <a:srgbClr val="003871"/>
                </a:solidFill>
              </a:rPr>
              <a:t>COMMUNICATION, UN ELEMENT CLE DU PROJET</a:t>
            </a:r>
            <a:br>
              <a:rPr lang="fr-FR" sz="2700" b="1" dirty="0" smtClean="0">
                <a:solidFill>
                  <a:srgbClr val="003871"/>
                </a:solidFill>
              </a:rPr>
            </a:br>
            <a:r>
              <a:rPr lang="fr-FR" sz="2700" b="1" dirty="0" smtClean="0">
                <a:solidFill>
                  <a:srgbClr val="003871"/>
                </a:solidFill>
              </a:rPr>
              <a:t>	1) S’adresser aux différentes parties prenantes </a:t>
            </a:r>
            <a:endParaRPr lang="fr-FR" sz="2400" b="1" dirty="0">
              <a:solidFill>
                <a:srgbClr val="00387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" y="1052736"/>
            <a:ext cx="8839200" cy="5459064"/>
          </a:xfrm>
        </p:spPr>
        <p:txBody>
          <a:bodyPr/>
          <a:lstStyle/>
          <a:p>
            <a:r>
              <a:rPr lang="fr-FR" sz="26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Prendre du temps au départ pour communiquer</a:t>
            </a:r>
          </a:p>
          <a:p>
            <a:r>
              <a:rPr lang="fr-FR" sz="26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… pour en gagner beaucoup par la suite</a:t>
            </a:r>
          </a:p>
          <a:p>
            <a:endParaRPr lang="fr-FR" sz="2600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770462780"/>
              </p:ext>
            </p:extLst>
          </p:nvPr>
        </p:nvGraphicFramePr>
        <p:xfrm>
          <a:off x="467544" y="1988840"/>
          <a:ext cx="7992888" cy="425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4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979712" y="188640"/>
            <a:ext cx="70118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/>
              <a:t>2.2 LA </a:t>
            </a:r>
            <a:r>
              <a:rPr lang="fr-FR" sz="2000" dirty="0"/>
              <a:t>COMMUNICATION, UN ELEMENT CLE DU PROJET</a:t>
            </a:r>
            <a:endParaRPr lang="fr-FR" sz="2000" dirty="0" smtClean="0"/>
          </a:p>
          <a:p>
            <a:pPr algn="l"/>
            <a:r>
              <a:rPr lang="fr-FR" sz="2000" dirty="0" smtClean="0"/>
              <a:t>2) Garantir la chaine de communication</a:t>
            </a:r>
            <a:endParaRPr lang="fr-FR" sz="2000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057630481"/>
              </p:ext>
            </p:extLst>
          </p:nvPr>
        </p:nvGraphicFramePr>
        <p:xfrm>
          <a:off x="683568" y="1772816"/>
          <a:ext cx="726219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83568" y="1052736"/>
            <a:ext cx="7622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3871"/>
                </a:solidFill>
                <a:ea typeface="+mj-ea"/>
                <a:cs typeface="+mj-cs"/>
              </a:rPr>
              <a:t>Une communication en cascade dans </a:t>
            </a:r>
            <a:r>
              <a:rPr lang="fr-FR" sz="2400" b="1" dirty="0" smtClean="0">
                <a:solidFill>
                  <a:srgbClr val="003871"/>
                </a:solidFill>
                <a:ea typeface="+mj-ea"/>
                <a:cs typeface="+mj-cs"/>
              </a:rPr>
              <a:t>l’agence nécessitant l’implication de TOUTE la chaîne hiérarchique</a:t>
            </a:r>
            <a:endParaRPr lang="fr-FR" sz="2400" b="1" dirty="0">
              <a:solidFill>
                <a:srgbClr val="003871"/>
              </a:solidFill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3565" y="5586137"/>
            <a:ext cx="7622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3871"/>
                </a:solidFill>
                <a:ea typeface="+mj-ea"/>
                <a:cs typeface="+mj-cs"/>
              </a:rPr>
              <a:t>« Celui qui fera la différence sur le terrain, c’est l’agent, il faut garantir que la chaîne de communication soit maintenue du directeur d’agence à l’agent »</a:t>
            </a:r>
            <a:endParaRPr lang="fr-FR" sz="2000" b="1" dirty="0">
              <a:solidFill>
                <a:srgbClr val="003871"/>
              </a:solidFill>
              <a:ea typeface="+mj-ea"/>
              <a:cs typeface="+mj-cs"/>
            </a:endParaRPr>
          </a:p>
        </p:txBody>
      </p:sp>
      <p:sp>
        <p:nvSpPr>
          <p:cNvPr id="3" name="Flèche gauche 2"/>
          <p:cNvSpPr/>
          <p:nvPr/>
        </p:nvSpPr>
        <p:spPr>
          <a:xfrm rot="1091757">
            <a:off x="1517044" y="4474359"/>
            <a:ext cx="4543110" cy="758989"/>
          </a:xfrm>
          <a:prstGeom prst="leftArrow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prstClr val="white"/>
                </a:solidFill>
              </a:rPr>
              <a:t>Questions, suggestions, bonnes pratiques </a:t>
            </a:r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rot="1040871">
            <a:off x="1627779" y="3898823"/>
            <a:ext cx="4971831" cy="766875"/>
          </a:xfrm>
          <a:prstGeom prst="rightArrow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Communiquer, expliquer, former</a:t>
            </a:r>
            <a:endParaRPr lang="fr-F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1750"/>
            <a:ext cx="8229600" cy="1143000"/>
          </a:xfrm>
        </p:spPr>
        <p:txBody>
          <a:bodyPr/>
          <a:lstStyle/>
          <a:p>
            <a:r>
              <a:rPr lang="fr-FR" dirty="0" smtClean="0"/>
              <a:t>Communication Client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13278"/>
              </p:ext>
            </p:extLst>
          </p:nvPr>
        </p:nvGraphicFramePr>
        <p:xfrm>
          <a:off x="179513" y="1268760"/>
          <a:ext cx="8784976" cy="523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321"/>
                <a:gridCol w="4601655"/>
              </a:tblGrid>
              <a:tr h="57606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Communication Client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Conseils</a:t>
                      </a:r>
                      <a:endParaRPr lang="fr-FR" sz="2400" dirty="0"/>
                    </a:p>
                  </a:txBody>
                  <a:tcPr/>
                </a:tc>
              </a:tr>
              <a:tr h="4412459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Communiquer au client </a:t>
                      </a:r>
                      <a:r>
                        <a:rPr lang="fr-FR" sz="2000" b="1" u="sng" dirty="0" smtClean="0"/>
                        <a:t>AVANT</a:t>
                      </a:r>
                      <a:r>
                        <a:rPr lang="fr-FR" sz="2000" b="1" dirty="0" smtClean="0"/>
                        <a:t>  la mise en place des produits  :</a:t>
                      </a: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-sur les avantages de la solution</a:t>
                      </a: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surtout sur la raison de l’absence d’odeur</a:t>
                      </a: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Les FDS au médecin du travail du client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Expliquer avant au client l’absence d’odeur </a:t>
                      </a:r>
                      <a:r>
                        <a:rPr lang="fr-FR" sz="2000" dirty="0" smtClean="0"/>
                        <a:t>permettra d’éviter des  justifications à apporter par la suite  Aller contre l’idée reçue : « plus ça sent bon, plus c’est propre »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b="1" dirty="0" smtClean="0"/>
                        <a:t>Si le client vous dit « Vos produits n’ont pas d’odeurs ? »  vous pouvez lui répondre  :</a:t>
                      </a:r>
                    </a:p>
                    <a:p>
                      <a:r>
                        <a:rPr lang="fr-FR" sz="1500" dirty="0" smtClean="0"/>
                        <a:t>-C’est parfait et c’est normal !  Comme il n’y a pas d’odeur, il n’y a pas de composés organiques volatils et donc pas d’impacts sur la santé de nos salariés et des vôtres</a:t>
                      </a:r>
                    </a:p>
                    <a:p>
                      <a:r>
                        <a:rPr lang="fr-FR" sz="1500" dirty="0" smtClean="0"/>
                        <a:t>-Imaginez que l’’on pulvérise un produit qui sente bon dans vos sanitaires sans les avoir nettoyés. Si vous entrez dans les sanitaires, cela sent effectivement bon, mais pensez-vous pour autant que vos sanitaires sont propres ?</a:t>
                      </a:r>
                    </a:p>
                    <a:p>
                      <a:endParaRPr lang="fr-FR" sz="1500" dirty="0" smtClean="0"/>
                    </a:p>
                    <a:p>
                      <a:r>
                        <a:rPr lang="fr-FR" sz="1500" b="1" dirty="0" smtClean="0"/>
                        <a:t>Si un client est vraiment attaché à l’odeur</a:t>
                      </a:r>
                      <a:r>
                        <a:rPr lang="fr-FR" sz="1500" dirty="0" smtClean="0"/>
                        <a:t>, vous pourrez lui proposer des solutions odorantes complémentaires, contactez pour cela PRODIM qui référence des fournisseurs d’odeurs naturelles.</a:t>
                      </a:r>
                    </a:p>
                    <a:p>
                      <a:r>
                        <a:rPr lang="fr-FR" sz="1500" dirty="0" smtClean="0"/>
                        <a:t>Solution déjà disponible = le FLAIROSOL d’Innuscience qui vaporise en micro-goutelettes des odeurs pour une durée de plusieurs heures</a:t>
                      </a:r>
                    </a:p>
                    <a:p>
                      <a:r>
                        <a:rPr lang="fr-FR" sz="1500" dirty="0" smtClean="0"/>
                        <a:t> </a:t>
                      </a:r>
                      <a:endParaRPr lang="fr-FR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8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Expires xmlns="http://schemas.microsoft.com/sharepoint/v3" xsi:nil="true"/>
    <Theme3 xmlns="http://schemas.microsoft.com/sharepoint/v3" xsi:nil="true"/>
    <DocumentType xmlns="http://schemas.microsoft.com/sharepoint/v3/fields">Processus général</DocumentType>
    <Theme2 xmlns="http://schemas.microsoft.com/sharepoint/v3" xsi:nil="true"/>
    <Moyenne xmlns="http://schemas.microsoft.com/sharepoint/v3">63</Moyenne>
    <Activity3 xmlns="http://schemas.microsoft.com/sharepoint/v3" xsi:nil="true"/>
    <NbCommentaires xmlns="http://schemas.microsoft.com/sharepoint/v3">22</NbCommentaires>
    <Activity2 xmlns="http://schemas.microsoft.com/sharepoint/v3" xsi:nil="true"/>
    <Activity1 xmlns="http://schemas.microsoft.com/sharepoint/v3">54</Activity1>
    <Theme1 xmlns="http://schemas.microsoft.com/sharepoint/v3">12</Theme1>
    <LinkedDocs xmlns="http://schemas.microsoft.com/sharepoint/v3"/>
    <Application xmlns="cfe0f4a2-583a-4b5e-ae2e-82f726214d96">Groupe</Application>
    <VersionNumber xmlns="http://schemas.microsoft.com/sharepoint/v3" xsi:nil="true"/>
    <NbNotes xmlns="http://schemas.microsoft.com/sharepoint/v3">65</NbNotes>
    <PublishedDate xmlns="http://schemas.microsoft.com/sharepoint/v3">2015-08-11T22:00:00+00:00</PublishedDate>
    <EstCommentable xmlns="http://schemas.microsoft.com/sharepoint/v3">false</EstCommentable>
    <EstNotable xmlns="http://schemas.microsoft.com/sharepoint/v3">false</EstNotabl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" ma:contentTypeID="0x01010022A16801F72F415099C701CDAFCCA63900AEA29B27BC1B3843A368F3DF7A727429" ma:contentTypeVersion="2" ma:contentTypeDescription="Ajouter un autre type de document" ma:contentTypeScope="" ma:versionID="c0931236bd58043e71f4663d734b60ff">
  <xsd:schema xmlns:xsd="http://www.w3.org/2001/XMLSchema" xmlns:p="http://schemas.microsoft.com/office/2006/metadata/properties" xmlns:ns1="http://schemas.microsoft.com/sharepoint/v3" xmlns:ns2="http://schemas.microsoft.com/sharepoint/v3/fields" xmlns:ns3="cfe0f4a2-583a-4b5e-ae2e-82f726214d96" targetNamespace="http://schemas.microsoft.com/office/2006/metadata/properties" ma:root="true" ma:fieldsID="c9f450a10515783c111812331dc8ac78" ns1:_="" ns2:_="" ns3:_="">
    <xsd:import namespace="http://schemas.microsoft.com/sharepoint/v3"/>
    <xsd:import namespace="http://schemas.microsoft.com/sharepoint/v3/fields"/>
    <xsd:import namespace="cfe0f4a2-583a-4b5e-ae2e-82f726214d96"/>
    <xsd:element name="properties">
      <xsd:complexType>
        <xsd:sequence>
          <xsd:element name="documentManagement">
            <xsd:complexType>
              <xsd:all>
                <xsd:element ref="ns1:EstNotable"/>
                <xsd:element ref="ns1:Moyenne" minOccurs="0"/>
                <xsd:element ref="ns1:NbNotes" minOccurs="0"/>
                <xsd:element ref="ns1:EstCommentable"/>
                <xsd:element ref="ns1:NbCommentaires" minOccurs="0"/>
                <xsd:element ref="ns1:VersionNumber" minOccurs="0"/>
                <xsd:element ref="ns1:PublishedDate" minOccurs="0"/>
                <xsd:element ref="ns1:Expires" minOccurs="0"/>
                <xsd:element ref="ns2:DocumentType"/>
                <xsd:element ref="ns1:Theme1"/>
                <xsd:element ref="ns1:Theme2" minOccurs="0"/>
                <xsd:element ref="ns1:Theme3" minOccurs="0"/>
                <xsd:element ref="ns1:Activity1"/>
                <xsd:element ref="ns1:Activity2" minOccurs="0"/>
                <xsd:element ref="ns1:Activity3" minOccurs="0"/>
                <xsd:element ref="ns1:LinkedDocs" minOccurs="0"/>
                <xsd:element ref="ns3:Applica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stNotable" ma:index="8" ma:displayName="Notation" ma:default="0" ma:internalName="EstNotable" ma:readOnly="false">
      <xsd:simpleType>
        <xsd:restriction base="dms:Boolean"/>
      </xsd:simpleType>
    </xsd:element>
    <xsd:element name="Moyenne" ma:index="9" nillable="true" ma:displayName="Moyenne des votes" ma:hidden="true" ma:list="{A18884F1-DAE6-4A66-B380-FF42151E7232}" ma:internalName="Moyenne" ma:showField="NotedVersion" ma:web="b26e0f8a-cbab-4e9c-87ff-1da4e1e298cb">
      <xsd:simpleType>
        <xsd:restriction base="dms:Lookup"/>
      </xsd:simpleType>
    </xsd:element>
    <xsd:element name="NbNotes" ma:index="10" nillable="true" ma:displayName="Nombre de votes" ma:hidden="true" ma:list="{A18884F1-DAE6-4A66-B380-FF42151E7232}" ma:internalName="NbNotes" ma:showField="NotedVersion" ma:web="b26e0f8a-cbab-4e9c-87ff-1da4e1e298cb">
      <xsd:simpleType>
        <xsd:restriction base="dms:Lookup"/>
      </xsd:simpleType>
    </xsd:element>
    <xsd:element name="EstCommentable" ma:index="11" ma:displayName="Commentaires" ma:default="0" ma:internalName="EstCommentable" ma:readOnly="false">
      <xsd:simpleType>
        <xsd:restriction base="dms:Boolean"/>
      </xsd:simpleType>
    </xsd:element>
    <xsd:element name="NbCommentaires" ma:index="12" nillable="true" ma:displayName="Nombre de commentaires" ma:hidden="true" ma:list="{B4167DC7-0F0C-43FF-983F-775E0F8CE9EB}" ma:internalName="NbCommentaires" ma:showField="VersionDoc" ma:web="b26e0f8a-cbab-4e9c-87ff-1da4e1e298cb">
      <xsd:simpleType>
        <xsd:restriction base="dms:Lookup"/>
      </xsd:simpleType>
    </xsd:element>
    <xsd:element name="VersionNumber" ma:index="13" nillable="true" ma:displayName="N° de version" ma:description="N° de version qualité" ma:internalName="VersionNumber">
      <xsd:simpleType>
        <xsd:restriction base="dms:Text"/>
      </xsd:simpleType>
    </xsd:element>
    <xsd:element name="PublishedDate" ma:index="14" nillable="true" ma:displayName="Publié le" ma:default="[today]" ma:format="DateOnly" ma:internalName="PublishedDate">
      <xsd:simpleType>
        <xsd:restriction base="dms:DateTime"/>
      </xsd:simpleType>
    </xsd:element>
    <xsd:element name="Expires" ma:index="15" nillable="true" ma:displayName="Expire le" ma:format="DateOnly" ma:internalName="Expires">
      <xsd:simpleType>
        <xsd:restriction base="dms:DateTime"/>
      </xsd:simpleType>
    </xsd:element>
    <xsd:element name="Theme1" ma:index="17" ma:displayName="Thème 1" ma:description="Thème principal obligatoire" ma:list="{8FBC0ED1-B513-48B2-A0C4-C540FC9C56C1}" ma:internalName="Theme1" ma:showField="Title" ma:web="c27cbb55-19b5-4ccf-b5a7-81f36b2b2ac0">
      <xsd:simpleType>
        <xsd:restriction base="dms:Lookup"/>
      </xsd:simpleType>
    </xsd:element>
    <xsd:element name="Theme2" ma:index="18" nillable="true" ma:displayName="Thème 2" ma:description="Deuxième thème optionnel" ma:list="{8FBC0ED1-B513-48B2-A0C4-C540FC9C56C1}" ma:internalName="Theme2" ma:showField="Title" ma:web="c27cbb55-19b5-4ccf-b5a7-81f36b2b2ac0">
      <xsd:simpleType>
        <xsd:restriction base="dms:Lookup"/>
      </xsd:simpleType>
    </xsd:element>
    <xsd:element name="Theme3" ma:index="19" nillable="true" ma:displayName="Thème 3" ma:description="Troisième thème optionnel" ma:list="{8FBC0ED1-B513-48B2-A0C4-C540FC9C56C1}" ma:internalName="Theme3" ma:showField="Title" ma:web="c27cbb55-19b5-4ccf-b5a7-81f36b2b2ac0">
      <xsd:simpleType>
        <xsd:restriction base="dms:Lookup"/>
      </xsd:simpleType>
    </xsd:element>
    <xsd:element name="Activity1" ma:index="20" ma:displayName="Ligne d'activité 1" ma:description="Ligne d'activité principale obligatoire" ma:list="{A4BF0F76-38EA-4873-B9FC-BBFD8B74529E}" ma:internalName="Activity1" ma:showField="Title" ma:web="c27cbb55-19b5-4ccf-b5a7-81f36b2b2ac0">
      <xsd:simpleType>
        <xsd:restriction base="dms:Lookup"/>
      </xsd:simpleType>
    </xsd:element>
    <xsd:element name="Activity2" ma:index="21" nillable="true" ma:displayName="Ligne d'activité 2" ma:description="Deuxième ligne d'activité optionnelle" ma:list="{A4BF0F76-38EA-4873-B9FC-BBFD8B74529E}" ma:internalName="Activity2" ma:showField="Title" ma:web="c27cbb55-19b5-4ccf-b5a7-81f36b2b2ac0">
      <xsd:simpleType>
        <xsd:restriction base="dms:Lookup"/>
      </xsd:simpleType>
    </xsd:element>
    <xsd:element name="Activity3" ma:index="22" nillable="true" ma:displayName="Ligne d'activité 3" ma:description="Troisième ligne d'activité optionnelle" ma:list="{A4BF0F76-38EA-4873-B9FC-BBFD8B74529E}" ma:internalName="Activity3" ma:showField="Title" ma:web="c27cbb55-19b5-4ccf-b5a7-81f36b2b2ac0">
      <xsd:simpleType>
        <xsd:restriction base="dms:Lookup"/>
      </xsd:simpleType>
    </xsd:element>
    <xsd:element name="LinkedDocs" ma:index="23" nillable="true" ma:displayName="Documents liés" ma:description="Documents liés" ma:list="cfe0f4a2-583a-4b5e-ae2e-82f726214d96" ma:internalName="Documents_x0020_li_x00e9_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DocumentType" ma:index="16" ma:displayName="Type de document" ma:description="Type de document selon le référentiel Qualité" ma:internalName="DocumentType">
      <xsd:simpleType>
        <xsd:restriction base="dms:Choice">
          <xsd:enumeration value="Processus général"/>
          <xsd:enumeration value="Processus de support"/>
          <xsd:enumeration value="Processus de management"/>
          <xsd:enumeration value="Processus opérationnel"/>
          <xsd:enumeration value="Procédure générale"/>
          <xsd:enumeration value="Procédure technique"/>
          <xsd:enumeration value="Document d'organisation"/>
          <xsd:enumeration value="Mode opératoire"/>
          <xsd:enumeration value="Instruction de travail"/>
          <xsd:enumeration value="Plan Qualité Client"/>
          <xsd:enumeration value="Note d'organisation"/>
          <xsd:enumeration value="Liste des documents applicables"/>
        </xsd:restriction>
      </xsd:simpleType>
    </xsd:element>
  </xsd:schema>
  <xsd:schema xmlns:xsd="http://www.w3.org/2001/XMLSchema" xmlns:dms="http://schemas.microsoft.com/office/2006/documentManagement/types" targetNamespace="cfe0f4a2-583a-4b5e-ae2e-82f726214d96" elementFormDefault="qualified">
    <xsd:import namespace="http://schemas.microsoft.com/office/2006/documentManagement/types"/>
    <xsd:element name="Application" ma:index="24" nillable="true" ma:displayName="Application" ma:format="Dropdown" ma:internalName="Application">
      <xsd:simpleType>
        <xsd:restriction base="dms:Choice">
          <xsd:enumeration value="Groupe"/>
          <xsd:enumeration value="Propreté"/>
          <xsd:enumeration value="Sécurité"/>
          <xsd:enumeration value="Accuei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axOccurs="1" ma:index="7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9667E70-9832-4F9B-B6DC-5F0F77A3F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7B8655-A26F-49A7-9290-266EC2EF8D1A}">
  <ds:schemaRefs>
    <ds:schemaRef ds:uri="http://www.w3.org/XML/1998/namespace"/>
    <ds:schemaRef ds:uri="http://schemas.microsoft.com/office/2006/documentManagement/types"/>
    <ds:schemaRef ds:uri="http://schemas.microsoft.com/sharepoint/v3/fields"/>
    <ds:schemaRef ds:uri="http://schemas.microsoft.com/sharepoint/v3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cfe0f4a2-583a-4b5e-ae2e-82f726214d9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36057C-8C31-488D-8D0B-B5136EC9B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cfe0f4a2-583a-4b5e-ae2e-82f726214d9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10739</TotalTime>
  <Words>1987</Words>
  <Application>Microsoft Office PowerPoint</Application>
  <PresentationFormat>Affichage à l'écran (4:3)</PresentationFormat>
  <Paragraphs>692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1_Thème Office</vt:lpstr>
      <vt:lpstr>Thème Office</vt:lpstr>
      <vt:lpstr>4_Thème Office</vt:lpstr>
      <vt:lpstr>2_Thème Office</vt:lpstr>
      <vt:lpstr>Formation Solution Biotechnologique</vt:lpstr>
      <vt:lpstr>Sommaire</vt:lpstr>
      <vt:lpstr>Présentation PowerPoint</vt:lpstr>
      <vt:lpstr> Planning de bascule de votre agence</vt:lpstr>
      <vt:lpstr>2.PREPARATION DE LA BASCULE</vt:lpstr>
      <vt:lpstr> 2.1 PERIMETRE DES SITES CONCERNES  PAR LE DEPLOIEMENT</vt:lpstr>
      <vt:lpstr>    2.2 LA COMMUNICATION, UN ELEMENT CLE DU PROJET  1) S’adresser aux différentes parties prenantes </vt:lpstr>
      <vt:lpstr>Présentation PowerPoint</vt:lpstr>
      <vt:lpstr>Communication Client</vt:lpstr>
      <vt:lpstr>2.2 Communication Agent</vt:lpstr>
      <vt:lpstr>  Communication CRAM / CHSCT</vt:lpstr>
      <vt:lpstr>2.3 L’impact sur votre organisation</vt:lpstr>
      <vt:lpstr>Organisation &amp; Process </vt:lpstr>
      <vt:lpstr> 2-3 Préparation Bascule – Organisation &amp; Process – Impacts Fonctions Agences </vt:lpstr>
      <vt:lpstr>2.4 LA PREPARATION DES COMMANDES ET DES STOCKS</vt:lpstr>
      <vt:lpstr>PREPARER TOUT DANS LE MOINDRE DETAIL … </vt:lpstr>
      <vt:lpstr>Saisie des Commandes dans e-proc</vt:lpstr>
      <vt:lpstr> Saisie des commandes dans e-proc</vt:lpstr>
      <vt:lpstr>Règle de Livraison des DILUMOBS</vt:lpstr>
      <vt:lpstr>  Préparation Paramétrage du Dilumob </vt:lpstr>
      <vt:lpstr> Réception des Dilumobs dans votre agence</vt:lpstr>
      <vt:lpstr>Installation et Paramétrage du Dilumob dans votre agence</vt:lpstr>
      <vt:lpstr>2.5 LES TESTS A REALISER</vt:lpstr>
      <vt:lpstr>LES TESTS A REALISER</vt:lpstr>
      <vt:lpstr>3.La Formation des salariés - un élément fondamental </vt:lpstr>
      <vt:lpstr> IMPACT FORMATION DE TOUS NOS SALARIES Modalités pratiques à prévoir</vt:lpstr>
      <vt:lpstr>L’importance de la formation &amp; de la pédagogie au salarié</vt:lpstr>
      <vt:lpstr>4-Fiches Conseils pour le démarrage </vt:lpstr>
      <vt:lpstr> Le Démarrage = La première tournée des sites</vt:lpstr>
      <vt:lpstr>Présentation PowerPoint</vt:lpstr>
      <vt:lpstr>Présentation PowerPoint</vt:lpstr>
      <vt:lpstr>Présentation PowerPoint</vt:lpstr>
      <vt:lpstr>Présentation PowerPoint</vt:lpstr>
      <vt:lpstr>QUALITE PRESTATION et Maîtrise des dilutions</vt:lpstr>
      <vt:lpstr> LIVRAISONS SUR SITE &amp; CONTROLES</vt:lpstr>
      <vt:lpstr>BASCULE</vt:lpstr>
      <vt:lpstr>BASCULE </vt:lpstr>
      <vt:lpstr>APRES LA BASCULE</vt:lpstr>
      <vt:lpstr>APRES LA BASCULE</vt:lpstr>
      <vt:lpstr>Présentation PowerPoint</vt:lpstr>
    </vt:vector>
  </TitlesOfParts>
  <Manager>lacerbo@Onet.fr</Manager>
  <Company>gie assistance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ppt ONET</dc:title>
  <dc:creator>lacerbo@Onet.fr</dc:creator>
  <cp:lastModifiedBy>Duguay Muriel</cp:lastModifiedBy>
  <cp:revision>1023</cp:revision>
  <cp:lastPrinted>2017-09-08T15:01:08Z</cp:lastPrinted>
  <dcterms:created xsi:type="dcterms:W3CDTF">2015-10-09T13:30:47Z</dcterms:created>
  <dcterms:modified xsi:type="dcterms:W3CDTF">2018-04-29T11:39:33Z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0x01010022A16801F72F415099C701CDAFCCA63900AEA29B27BC1B3843A368F3DF7A727429</vt:lpwstr>
  </property>
</Properties>
</file>