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9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4"/>
    <p:sldMasterId id="2147483660" r:id="rId5"/>
    <p:sldMasterId id="2147483679" r:id="rId6"/>
    <p:sldMasterId id="2147483752" r:id="rId7"/>
    <p:sldMasterId id="2147483769" r:id="rId8"/>
    <p:sldMasterId id="2147483772" r:id="rId9"/>
    <p:sldMasterId id="2147483791" r:id="rId10"/>
    <p:sldMasterId id="2147483796" r:id="rId11"/>
    <p:sldMasterId id="2147483802" r:id="rId12"/>
    <p:sldMasterId id="2147483815" r:id="rId13"/>
  </p:sldMasterIdLst>
  <p:notesMasterIdLst>
    <p:notesMasterId r:id="rId36"/>
  </p:notesMasterIdLst>
  <p:handoutMasterIdLst>
    <p:handoutMasterId r:id="rId37"/>
  </p:handoutMasterIdLst>
  <p:sldIdLst>
    <p:sldId id="268" r:id="rId14"/>
    <p:sldId id="542" r:id="rId15"/>
    <p:sldId id="628" r:id="rId16"/>
    <p:sldId id="632" r:id="rId17"/>
    <p:sldId id="629" r:id="rId18"/>
    <p:sldId id="630" r:id="rId19"/>
    <p:sldId id="631" r:id="rId20"/>
    <p:sldId id="626" r:id="rId21"/>
    <p:sldId id="627" r:id="rId22"/>
    <p:sldId id="620" r:id="rId23"/>
    <p:sldId id="624" r:id="rId24"/>
    <p:sldId id="633" r:id="rId25"/>
    <p:sldId id="634" r:id="rId26"/>
    <p:sldId id="647" r:id="rId27"/>
    <p:sldId id="644" r:id="rId28"/>
    <p:sldId id="636" r:id="rId29"/>
    <p:sldId id="639" r:id="rId30"/>
    <p:sldId id="642" r:id="rId31"/>
    <p:sldId id="648" r:id="rId32"/>
    <p:sldId id="641" r:id="rId33"/>
    <p:sldId id="643" r:id="rId34"/>
    <p:sldId id="649" r:id="rId35"/>
  </p:sldIdLst>
  <p:sldSz cx="9144000" cy="6858000" type="screen4x3"/>
  <p:notesSz cx="7099300" cy="1023461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F55FAFB-F08F-49D2-8069-A3C54EC38136}">
          <p14:sldIdLst>
            <p14:sldId id="268"/>
            <p14:sldId id="542"/>
            <p14:sldId id="628"/>
            <p14:sldId id="632"/>
            <p14:sldId id="629"/>
            <p14:sldId id="630"/>
            <p14:sldId id="631"/>
            <p14:sldId id="626"/>
            <p14:sldId id="627"/>
            <p14:sldId id="620"/>
            <p14:sldId id="624"/>
            <p14:sldId id="633"/>
            <p14:sldId id="634"/>
            <p14:sldId id="647"/>
            <p14:sldId id="644"/>
            <p14:sldId id="636"/>
            <p14:sldId id="639"/>
            <p14:sldId id="642"/>
            <p14:sldId id="648"/>
            <p14:sldId id="641"/>
            <p14:sldId id="643"/>
            <p14:sldId id="649"/>
          </p14:sldIdLst>
        </p14:section>
        <p14:section name="fiches projets" id="{FEEAA9A4-E3D7-4DF8-B593-85D63370AF99}">
          <p14:sldIdLst/>
        </p14:section>
        <p14:section name="Section sans titre" id="{F54F629D-DC72-42D3-8B50-A1199347CA08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71"/>
    <a:srgbClr val="4F81BD"/>
    <a:srgbClr val="462CE0"/>
    <a:srgbClr val="E4B3B2"/>
    <a:srgbClr val="CCFF33"/>
    <a:srgbClr val="DDDDDD"/>
    <a:srgbClr val="FFCCCC"/>
    <a:srgbClr val="CCFF99"/>
    <a:srgbClr val="99FF33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433" autoAdjust="0"/>
    <p:restoredTop sz="96625" autoAdjust="0"/>
  </p:normalViewPr>
  <p:slideViewPr>
    <p:cSldViewPr snapToObjects="1">
      <p:cViewPr>
        <p:scale>
          <a:sx n="75" d="100"/>
          <a:sy n="75" d="100"/>
        </p:scale>
        <p:origin x="120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2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242"/>
    </p:cViewPr>
  </p:sorterViewPr>
  <p:notesViewPr>
    <p:cSldViewPr snapToObjects="1">
      <p:cViewPr varScale="1">
        <p:scale>
          <a:sx n="52" d="100"/>
          <a:sy n="52" d="100"/>
        </p:scale>
        <p:origin x="-2244" y="-9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AGENCES ONET</a:t>
            </a:r>
          </a:p>
          <a:p>
            <a:pPr>
              <a:defRPr/>
            </a:pPr>
            <a:r>
              <a:rPr lang="en-US" dirty="0" smtClean="0"/>
              <a:t>FIN 2016 (% CA)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Feuil1!$A$2:$A$3</c:f>
              <c:strCache>
                <c:ptCount val="2"/>
                <c:pt idx="0">
                  <c:v>Produits Chimie Classique</c:v>
                </c:pt>
                <c:pt idx="1">
                  <c:v>Produits écologiques + Biotechnologiques
 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84.65</c:v>
                </c:pt>
                <c:pt idx="1">
                  <c:v>15.36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AGENCES ONET</a:t>
            </a:r>
          </a:p>
          <a:p>
            <a:pPr>
              <a:defRPr/>
            </a:pPr>
            <a:r>
              <a:rPr lang="en-US" dirty="0" smtClean="0"/>
              <a:t>FIN 2017 (% CA)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5.0857721243597637E-2"/>
                  <c:y val="-3.5548689685638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511370351704487E-2"/>
                  <c:y val="-4.1204274375124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Feuil1!$A$2:$A$3</c:f>
              <c:strCache>
                <c:ptCount val="2"/>
                <c:pt idx="0">
                  <c:v>Produits Chimie Classique</c:v>
                </c:pt>
                <c:pt idx="1">
                  <c:v>Produits écologiques + Biotechnologiques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E56BA2-313D-470C-A153-0BC47674B8C1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22F88BF-B0FF-4DE0-BFF6-D7FDF5BC4BC3}">
      <dgm:prSet phldrT="[Texte]" custT="1"/>
      <dgm:spPr/>
      <dgm:t>
        <a:bodyPr/>
        <a:lstStyle/>
        <a:p>
          <a:r>
            <a:rPr lang="fr-FR" sz="1800" b="1" dirty="0" err="1" smtClean="0"/>
            <a:t>Onet</a:t>
          </a:r>
          <a:r>
            <a:rPr lang="fr-FR" sz="1800" b="1" dirty="0" smtClean="0"/>
            <a:t> </a:t>
          </a:r>
        </a:p>
        <a:p>
          <a:r>
            <a:rPr lang="fr-FR" sz="1800" b="1" dirty="0" smtClean="0"/>
            <a:t>Fournisseur</a:t>
          </a:r>
        </a:p>
        <a:p>
          <a:r>
            <a:rPr lang="fr-FR" sz="1800" b="1" dirty="0" smtClean="0"/>
            <a:t>Responsable</a:t>
          </a:r>
          <a:endParaRPr lang="fr-FR" sz="1800" b="1" dirty="0"/>
        </a:p>
      </dgm:t>
    </dgm:pt>
    <dgm:pt modelId="{50729B29-B4CD-49D6-ADDF-7DBA5CE5FF29}" type="parTrans" cxnId="{A1452171-0B90-4A4F-8332-7FFA7BDB8700}">
      <dgm:prSet/>
      <dgm:spPr/>
      <dgm:t>
        <a:bodyPr/>
        <a:lstStyle/>
        <a:p>
          <a:endParaRPr lang="fr-FR"/>
        </a:p>
      </dgm:t>
    </dgm:pt>
    <dgm:pt modelId="{0CBA1832-23CB-401F-9521-ED8B0C01AC54}" type="sibTrans" cxnId="{A1452171-0B90-4A4F-8332-7FFA7BDB8700}">
      <dgm:prSet/>
      <dgm:spPr/>
      <dgm:t>
        <a:bodyPr/>
        <a:lstStyle/>
        <a:p>
          <a:endParaRPr lang="fr-FR"/>
        </a:p>
      </dgm:t>
    </dgm:pt>
    <dgm:pt modelId="{5C147A7D-DB78-4826-9DE6-8B2AFCA74BBC}">
      <dgm:prSet phldrT="[Texte]" custT="1"/>
      <dgm:spPr/>
      <dgm:t>
        <a:bodyPr/>
        <a:lstStyle/>
        <a:p>
          <a:r>
            <a:rPr lang="fr-FR" sz="1800" b="1" dirty="0" smtClean="0"/>
            <a:t>Différenciation</a:t>
          </a:r>
        </a:p>
        <a:p>
          <a:r>
            <a:rPr lang="fr-FR" sz="1800" b="1" dirty="0" smtClean="0"/>
            <a:t>Client</a:t>
          </a:r>
          <a:endParaRPr lang="fr-FR" sz="1800" b="1" dirty="0"/>
        </a:p>
      </dgm:t>
    </dgm:pt>
    <dgm:pt modelId="{CC25575F-0D14-4EF7-BD99-3E84EC864059}" type="parTrans" cxnId="{D3580EA4-9D74-4F40-BC35-28030D73BA6B}">
      <dgm:prSet/>
      <dgm:spPr/>
      <dgm:t>
        <a:bodyPr/>
        <a:lstStyle/>
        <a:p>
          <a:endParaRPr lang="fr-FR"/>
        </a:p>
      </dgm:t>
    </dgm:pt>
    <dgm:pt modelId="{15925B39-0ADE-4CA6-A78E-A97A05787351}" type="sibTrans" cxnId="{D3580EA4-9D74-4F40-BC35-28030D73BA6B}">
      <dgm:prSet/>
      <dgm:spPr/>
      <dgm:t>
        <a:bodyPr/>
        <a:lstStyle/>
        <a:p>
          <a:endParaRPr lang="fr-FR"/>
        </a:p>
      </dgm:t>
    </dgm:pt>
    <dgm:pt modelId="{DBF2B95B-5FF5-4C51-8360-88840AE51E3D}">
      <dgm:prSet phldrT="[Texte]"/>
      <dgm:spPr/>
      <dgm:t>
        <a:bodyPr/>
        <a:lstStyle/>
        <a:p>
          <a:r>
            <a:rPr lang="fr-FR" dirty="0" smtClean="0"/>
            <a:t>Création de valeur ajoutée</a:t>
          </a:r>
          <a:endParaRPr lang="fr-FR" dirty="0"/>
        </a:p>
      </dgm:t>
    </dgm:pt>
    <dgm:pt modelId="{AD13D595-6FA1-4AEA-B78D-6F08527D8856}" type="parTrans" cxnId="{44A9ADFD-6ACD-426E-9A63-959449788F91}">
      <dgm:prSet/>
      <dgm:spPr/>
      <dgm:t>
        <a:bodyPr/>
        <a:lstStyle/>
        <a:p>
          <a:endParaRPr lang="fr-FR"/>
        </a:p>
      </dgm:t>
    </dgm:pt>
    <dgm:pt modelId="{00BA101A-D277-4320-A5E2-F616420DAB1B}" type="sibTrans" cxnId="{44A9ADFD-6ACD-426E-9A63-959449788F91}">
      <dgm:prSet/>
      <dgm:spPr/>
      <dgm:t>
        <a:bodyPr/>
        <a:lstStyle/>
        <a:p>
          <a:endParaRPr lang="fr-FR"/>
        </a:p>
      </dgm:t>
    </dgm:pt>
    <dgm:pt modelId="{C7DC54EA-A391-4CCD-9E65-5D9E9ED32375}" type="pres">
      <dgm:prSet presAssocID="{F5E56BA2-313D-470C-A153-0BC47674B8C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99D38115-1718-4EAA-88DF-53A1A8F2271C}" type="pres">
      <dgm:prSet presAssocID="{522F88BF-B0FF-4DE0-BFF6-D7FDF5BC4BC3}" presName="Accent1" presStyleCnt="0"/>
      <dgm:spPr/>
    </dgm:pt>
    <dgm:pt modelId="{02ADFBE1-44B3-4611-A96B-18C9C7AD5BCD}" type="pres">
      <dgm:prSet presAssocID="{522F88BF-B0FF-4DE0-BFF6-D7FDF5BC4BC3}" presName="Accent" presStyleLbl="node1" presStyleIdx="0" presStyleCnt="3" custScaleX="77581" custScaleY="76248"/>
      <dgm:spPr/>
    </dgm:pt>
    <dgm:pt modelId="{3FFFEE49-FA37-4AF2-926D-AB6B979D988D}" type="pres">
      <dgm:prSet presAssocID="{522F88BF-B0FF-4DE0-BFF6-D7FDF5BC4BC3}" presName="Parent1" presStyleLbl="revTx" presStyleIdx="0" presStyleCnt="3" custScaleX="116728" custScaleY="161503" custLinFactNeighborX="5334" custLinFactNeighborY="-2535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2ABEA7-9BBB-4199-BE94-04480AB90D1D}" type="pres">
      <dgm:prSet presAssocID="{5C147A7D-DB78-4826-9DE6-8B2AFCA74BBC}" presName="Accent2" presStyleCnt="0"/>
      <dgm:spPr/>
    </dgm:pt>
    <dgm:pt modelId="{65BA57B1-A8C9-46DA-BB9B-84491E856812}" type="pres">
      <dgm:prSet presAssocID="{5C147A7D-DB78-4826-9DE6-8B2AFCA74BBC}" presName="Accent" presStyleLbl="node1" presStyleIdx="1" presStyleCnt="3" custScaleX="78125" custScaleY="76517" custLinFactNeighborX="-3342" custLinFactNeighborY="-996"/>
      <dgm:spPr/>
    </dgm:pt>
    <dgm:pt modelId="{86385623-48CD-4C89-BF51-9BA8DC0D63A3}" type="pres">
      <dgm:prSet presAssocID="{5C147A7D-DB78-4826-9DE6-8B2AFCA74BBC}" presName="Parent2" presStyleLbl="revTx" presStyleIdx="1" presStyleCnt="3" custScaleX="12599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ADD130-E31D-4135-B7EB-F5F756CA113A}" type="pres">
      <dgm:prSet presAssocID="{DBF2B95B-5FF5-4C51-8360-88840AE51E3D}" presName="Accent3" presStyleCnt="0"/>
      <dgm:spPr/>
    </dgm:pt>
    <dgm:pt modelId="{E34E1AE8-5957-4A52-99F4-189614C8F87F}" type="pres">
      <dgm:prSet presAssocID="{DBF2B95B-5FF5-4C51-8360-88840AE51E3D}" presName="Accent" presStyleLbl="node1" presStyleIdx="2" presStyleCnt="3" custScaleX="91288" custScaleY="85639"/>
      <dgm:spPr/>
    </dgm:pt>
    <dgm:pt modelId="{4B958A4F-BF3C-4789-9111-220838A86544}" type="pres">
      <dgm:prSet presAssocID="{DBF2B95B-5FF5-4C51-8360-88840AE51E3D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E929D63-AB6A-4416-87F9-1F91574ED06D}" type="presOf" srcId="{F5E56BA2-313D-470C-A153-0BC47674B8C1}" destId="{C7DC54EA-A391-4CCD-9E65-5D9E9ED32375}" srcOrd="0" destOrd="0" presId="urn:microsoft.com/office/officeart/2009/layout/CircleArrowProcess"/>
    <dgm:cxn modelId="{44A9ADFD-6ACD-426E-9A63-959449788F91}" srcId="{F5E56BA2-313D-470C-A153-0BC47674B8C1}" destId="{DBF2B95B-5FF5-4C51-8360-88840AE51E3D}" srcOrd="2" destOrd="0" parTransId="{AD13D595-6FA1-4AEA-B78D-6F08527D8856}" sibTransId="{00BA101A-D277-4320-A5E2-F616420DAB1B}"/>
    <dgm:cxn modelId="{58976181-FA1A-40F1-AFCE-7370DE86256F}" type="presOf" srcId="{522F88BF-B0FF-4DE0-BFF6-D7FDF5BC4BC3}" destId="{3FFFEE49-FA37-4AF2-926D-AB6B979D988D}" srcOrd="0" destOrd="0" presId="urn:microsoft.com/office/officeart/2009/layout/CircleArrowProcess"/>
    <dgm:cxn modelId="{D3580EA4-9D74-4F40-BC35-28030D73BA6B}" srcId="{F5E56BA2-313D-470C-A153-0BC47674B8C1}" destId="{5C147A7D-DB78-4826-9DE6-8B2AFCA74BBC}" srcOrd="1" destOrd="0" parTransId="{CC25575F-0D14-4EF7-BD99-3E84EC864059}" sibTransId="{15925B39-0ADE-4CA6-A78E-A97A05787351}"/>
    <dgm:cxn modelId="{A1452171-0B90-4A4F-8332-7FFA7BDB8700}" srcId="{F5E56BA2-313D-470C-A153-0BC47674B8C1}" destId="{522F88BF-B0FF-4DE0-BFF6-D7FDF5BC4BC3}" srcOrd="0" destOrd="0" parTransId="{50729B29-B4CD-49D6-ADDF-7DBA5CE5FF29}" sibTransId="{0CBA1832-23CB-401F-9521-ED8B0C01AC54}"/>
    <dgm:cxn modelId="{90E5FD6B-9BCA-49EC-9249-A781E6F00446}" type="presOf" srcId="{DBF2B95B-5FF5-4C51-8360-88840AE51E3D}" destId="{4B958A4F-BF3C-4789-9111-220838A86544}" srcOrd="0" destOrd="0" presId="urn:microsoft.com/office/officeart/2009/layout/CircleArrowProcess"/>
    <dgm:cxn modelId="{9286DA97-3080-4159-8FD1-D9A1FB066807}" type="presOf" srcId="{5C147A7D-DB78-4826-9DE6-8B2AFCA74BBC}" destId="{86385623-48CD-4C89-BF51-9BA8DC0D63A3}" srcOrd="0" destOrd="0" presId="urn:microsoft.com/office/officeart/2009/layout/CircleArrowProcess"/>
    <dgm:cxn modelId="{3DBAAAA9-7C4C-43F6-BF87-2F70B80E6A09}" type="presParOf" srcId="{C7DC54EA-A391-4CCD-9E65-5D9E9ED32375}" destId="{99D38115-1718-4EAA-88DF-53A1A8F2271C}" srcOrd="0" destOrd="0" presId="urn:microsoft.com/office/officeart/2009/layout/CircleArrowProcess"/>
    <dgm:cxn modelId="{D131037C-3E63-42E9-B4A1-1268681A59EE}" type="presParOf" srcId="{99D38115-1718-4EAA-88DF-53A1A8F2271C}" destId="{02ADFBE1-44B3-4611-A96B-18C9C7AD5BCD}" srcOrd="0" destOrd="0" presId="urn:microsoft.com/office/officeart/2009/layout/CircleArrowProcess"/>
    <dgm:cxn modelId="{6DC374A7-3A49-45AC-8857-DFF8F1DA64D8}" type="presParOf" srcId="{C7DC54EA-A391-4CCD-9E65-5D9E9ED32375}" destId="{3FFFEE49-FA37-4AF2-926D-AB6B979D988D}" srcOrd="1" destOrd="0" presId="urn:microsoft.com/office/officeart/2009/layout/CircleArrowProcess"/>
    <dgm:cxn modelId="{65C688F8-318A-44DE-BF92-BE6625F2B029}" type="presParOf" srcId="{C7DC54EA-A391-4CCD-9E65-5D9E9ED32375}" destId="{E92ABEA7-9BBB-4199-BE94-04480AB90D1D}" srcOrd="2" destOrd="0" presId="urn:microsoft.com/office/officeart/2009/layout/CircleArrowProcess"/>
    <dgm:cxn modelId="{3C7C24F4-9080-4B33-928C-F0B57C6B18A6}" type="presParOf" srcId="{E92ABEA7-9BBB-4199-BE94-04480AB90D1D}" destId="{65BA57B1-A8C9-46DA-BB9B-84491E856812}" srcOrd="0" destOrd="0" presId="urn:microsoft.com/office/officeart/2009/layout/CircleArrowProcess"/>
    <dgm:cxn modelId="{21218189-85DF-4734-9B7C-D38196F23CD6}" type="presParOf" srcId="{C7DC54EA-A391-4CCD-9E65-5D9E9ED32375}" destId="{86385623-48CD-4C89-BF51-9BA8DC0D63A3}" srcOrd="3" destOrd="0" presId="urn:microsoft.com/office/officeart/2009/layout/CircleArrowProcess"/>
    <dgm:cxn modelId="{E3E530C2-2D85-425A-BFBF-74AABEC791A3}" type="presParOf" srcId="{C7DC54EA-A391-4CCD-9E65-5D9E9ED32375}" destId="{DBADD130-E31D-4135-B7EB-F5F756CA113A}" srcOrd="4" destOrd="0" presId="urn:microsoft.com/office/officeart/2009/layout/CircleArrowProcess"/>
    <dgm:cxn modelId="{A66D0E1B-E659-463B-97B2-45FFA75B3664}" type="presParOf" srcId="{DBADD130-E31D-4135-B7EB-F5F756CA113A}" destId="{E34E1AE8-5957-4A52-99F4-189614C8F87F}" srcOrd="0" destOrd="0" presId="urn:microsoft.com/office/officeart/2009/layout/CircleArrowProcess"/>
    <dgm:cxn modelId="{245427D4-F0B2-4F6C-A4BF-C791CAA4F008}" type="presParOf" srcId="{C7DC54EA-A391-4CCD-9E65-5D9E9ED32375}" destId="{4B958A4F-BF3C-4789-9111-220838A8654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ADFBE1-44B3-4611-A96B-18C9C7AD5BCD}">
      <dsp:nvSpPr>
        <dsp:cNvPr id="0" name=""/>
        <dsp:cNvSpPr/>
      </dsp:nvSpPr>
      <dsp:spPr>
        <a:xfrm>
          <a:off x="2400756" y="233487"/>
          <a:ext cx="2007176" cy="197298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FFEE49-FA37-4AF2-926D-AB6B979D988D}">
      <dsp:nvSpPr>
        <dsp:cNvPr id="0" name=""/>
        <dsp:cNvSpPr/>
      </dsp:nvSpPr>
      <dsp:spPr>
        <a:xfrm>
          <a:off x="2639040" y="457193"/>
          <a:ext cx="1678148" cy="1160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err="1" smtClean="0"/>
            <a:t>Onet</a:t>
          </a:r>
          <a:r>
            <a:rPr lang="fr-FR" sz="1800" b="1" kern="1200" dirty="0" smtClean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Fournisseur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Responsable</a:t>
          </a:r>
          <a:endParaRPr lang="fr-FR" sz="1800" b="1" kern="1200" dirty="0"/>
        </a:p>
      </dsp:txBody>
      <dsp:txXfrm>
        <a:off x="2639040" y="457193"/>
        <a:ext cx="1678148" cy="1160652"/>
      </dsp:txXfrm>
    </dsp:sp>
    <dsp:sp modelId="{65BA57B1-A8C9-46DA-BB9B-84491E856812}">
      <dsp:nvSpPr>
        <dsp:cNvPr id="0" name=""/>
        <dsp:cNvSpPr/>
      </dsp:nvSpPr>
      <dsp:spPr>
        <a:xfrm>
          <a:off x="1588669" y="1690999"/>
          <a:ext cx="2021250" cy="197994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385623-48CD-4C89-BF51-9BA8DC0D63A3}">
      <dsp:nvSpPr>
        <dsp:cNvPr id="0" name=""/>
        <dsp:cNvSpPr/>
      </dsp:nvSpPr>
      <dsp:spPr>
        <a:xfrm>
          <a:off x="1780078" y="2355750"/>
          <a:ext cx="1811362" cy="718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Différenciation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Client</a:t>
          </a:r>
          <a:endParaRPr lang="fr-FR" sz="1800" b="1" kern="1200" dirty="0"/>
        </a:p>
      </dsp:txBody>
      <dsp:txXfrm>
        <a:off x="1780078" y="2355750"/>
        <a:ext cx="1811362" cy="718656"/>
      </dsp:txXfrm>
    </dsp:sp>
    <dsp:sp modelId="{E34E1AE8-5957-4A52-99F4-189614C8F87F}">
      <dsp:nvSpPr>
        <dsp:cNvPr id="0" name=""/>
        <dsp:cNvSpPr/>
      </dsp:nvSpPr>
      <dsp:spPr>
        <a:xfrm>
          <a:off x="2391710" y="3237304"/>
          <a:ext cx="2029155" cy="190435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58A4F-BF3C-4789-9111-220838A86544}">
      <dsp:nvSpPr>
        <dsp:cNvPr id="0" name=""/>
        <dsp:cNvSpPr/>
      </dsp:nvSpPr>
      <dsp:spPr>
        <a:xfrm>
          <a:off x="2686002" y="3853265"/>
          <a:ext cx="1437657" cy="718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Création de valeur ajoutée</a:t>
          </a:r>
          <a:endParaRPr lang="fr-FR" sz="1900" kern="1200" dirty="0"/>
        </a:p>
      </dsp:txBody>
      <dsp:txXfrm>
        <a:off x="2686002" y="3853265"/>
        <a:ext cx="1437657" cy="718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3076363" cy="511731"/>
          </a:xfrm>
          <a:prstGeom prst="rect">
            <a:avLst/>
          </a:prstGeom>
        </p:spPr>
        <p:txBody>
          <a:bodyPr vert="horz" lIns="94725" tIns="47360" rIns="94725" bIns="4736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9" y="3"/>
            <a:ext cx="3076363" cy="511731"/>
          </a:xfrm>
          <a:prstGeom prst="rect">
            <a:avLst/>
          </a:prstGeom>
        </p:spPr>
        <p:txBody>
          <a:bodyPr vert="horz" lIns="94725" tIns="47360" rIns="94725" bIns="47360" rtlCol="0"/>
          <a:lstStyle>
            <a:lvl1pPr algn="r">
              <a:defRPr sz="1200"/>
            </a:lvl1pPr>
          </a:lstStyle>
          <a:p>
            <a:fld id="{7D0BAFA8-BC9C-C04F-B28A-72FA3979D4A6}" type="datetime1">
              <a:rPr lang="en-US" smtClean="0"/>
              <a:pPr/>
              <a:t>1/25/2018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5" y="9721109"/>
            <a:ext cx="3076363" cy="511731"/>
          </a:xfrm>
          <a:prstGeom prst="rect">
            <a:avLst/>
          </a:prstGeom>
        </p:spPr>
        <p:txBody>
          <a:bodyPr vert="horz" lIns="94725" tIns="47360" rIns="94725" bIns="4736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9" y="9721109"/>
            <a:ext cx="3076363" cy="511731"/>
          </a:xfrm>
          <a:prstGeom prst="rect">
            <a:avLst/>
          </a:prstGeom>
        </p:spPr>
        <p:txBody>
          <a:bodyPr vert="horz" lIns="94725" tIns="47360" rIns="94725" bIns="47360" rtlCol="0" anchor="b"/>
          <a:lstStyle>
            <a:lvl1pPr algn="r">
              <a:defRPr sz="1200"/>
            </a:lvl1pPr>
          </a:lstStyle>
          <a:p>
            <a:fld id="{565916EC-459C-164F-8EBE-D861316AA7A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3525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3076363" cy="511731"/>
          </a:xfrm>
          <a:prstGeom prst="rect">
            <a:avLst/>
          </a:prstGeom>
        </p:spPr>
        <p:txBody>
          <a:bodyPr vert="horz" lIns="94725" tIns="47360" rIns="94725" bIns="4736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9" y="3"/>
            <a:ext cx="3076363" cy="511731"/>
          </a:xfrm>
          <a:prstGeom prst="rect">
            <a:avLst/>
          </a:prstGeom>
        </p:spPr>
        <p:txBody>
          <a:bodyPr vert="horz" lIns="94725" tIns="47360" rIns="94725" bIns="47360" rtlCol="0"/>
          <a:lstStyle>
            <a:lvl1pPr algn="r">
              <a:defRPr sz="1200"/>
            </a:lvl1pPr>
          </a:lstStyle>
          <a:p>
            <a:fld id="{19623CEA-AE1B-204A-BB20-203DD7344833}" type="datetime1">
              <a:rPr lang="en-US" smtClean="0"/>
              <a:pPr/>
              <a:t>1/25/2018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25" tIns="47360" rIns="94725" bIns="4736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6"/>
            <a:ext cx="5679440" cy="4605576"/>
          </a:xfrm>
          <a:prstGeom prst="rect">
            <a:avLst/>
          </a:prstGeom>
        </p:spPr>
        <p:txBody>
          <a:bodyPr vert="horz" lIns="94725" tIns="47360" rIns="94725" bIns="4736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5" y="9721109"/>
            <a:ext cx="3076363" cy="511731"/>
          </a:xfrm>
          <a:prstGeom prst="rect">
            <a:avLst/>
          </a:prstGeom>
        </p:spPr>
        <p:txBody>
          <a:bodyPr vert="horz" lIns="94725" tIns="47360" rIns="94725" bIns="4736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9" y="9721109"/>
            <a:ext cx="3076363" cy="511731"/>
          </a:xfrm>
          <a:prstGeom prst="rect">
            <a:avLst/>
          </a:prstGeom>
        </p:spPr>
        <p:txBody>
          <a:bodyPr vert="horz" lIns="94725" tIns="47360" rIns="94725" bIns="47360" rtlCol="0" anchor="b"/>
          <a:lstStyle>
            <a:lvl1pPr algn="r">
              <a:defRPr sz="1200"/>
            </a:lvl1pPr>
          </a:lstStyle>
          <a:p>
            <a:fld id="{9A68E6EC-7CE0-6B41-A250-418F413FCB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1818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8E6EC-7CE0-6B41-A250-418F413FCBDC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237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8E6EC-7CE0-6B41-A250-418F413FCBDC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77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68300" indent="-368300">
              <a:buFont typeface="Wingdings 3" panose="05040102010807070707" pitchFamily="18" charset="2"/>
              <a:buChar char="4"/>
              <a:defRPr sz="1800">
                <a:solidFill>
                  <a:srgbClr val="003871"/>
                </a:solidFill>
              </a:defRPr>
            </a:lvl2pPr>
            <a:lvl3pPr marL="719138" indent="-363538">
              <a:buFont typeface="Wingdings" panose="05000000000000000000" pitchFamily="2" charset="2"/>
              <a:buChar char="§"/>
              <a:defRPr sz="1600">
                <a:solidFill>
                  <a:srgbClr val="003871"/>
                </a:solidFill>
              </a:defRPr>
            </a:lvl3pPr>
            <a:lvl4pPr marL="1073150" indent="-349250">
              <a:defRPr sz="1200">
                <a:solidFill>
                  <a:srgbClr val="003871"/>
                </a:solidFill>
              </a:defRPr>
            </a:lvl4pPr>
            <a:lvl5pPr marL="1428750" indent="-349250">
              <a:buFont typeface="Courier New" panose="02070309020205020404" pitchFamily="49" charset="0"/>
              <a:buChar char="o"/>
              <a:defRPr sz="1200">
                <a:solidFill>
                  <a:srgbClr val="00387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305800" y="6601800"/>
            <a:ext cx="685800" cy="180000"/>
          </a:xfrm>
        </p:spPr>
        <p:txBody>
          <a:bodyPr/>
          <a:lstStyle/>
          <a:p>
            <a:fld id="{6C1C0786-B17D-6040-91FD-2BFA6D9D5E6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4490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83E9-AF9E-451D-A3E0-CE45E3A866D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886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83E9-AF9E-451D-A3E0-CE45E3A866D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9066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83E9-AF9E-451D-A3E0-CE45E3A866D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9459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83E9-AF9E-451D-A3E0-CE45E3A866D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78435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83E9-AF9E-451D-A3E0-CE45E3A866D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9301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83E9-AF9E-451D-A3E0-CE45E3A866D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644532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83E9-AF9E-451D-A3E0-CE45E3A866D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92957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83E9-AF9E-451D-A3E0-CE45E3A866D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260157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83E9-AF9E-451D-A3E0-CE45E3A866D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537735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41148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55600" indent="-355600">
              <a:buFont typeface="Wingdings 3" panose="05040102010807070707" pitchFamily="18" charset="2"/>
              <a:buChar char="4"/>
              <a:defRPr sz="1800">
                <a:solidFill>
                  <a:srgbClr val="3E4F58"/>
                </a:solidFill>
              </a:defRPr>
            </a:lvl2pPr>
            <a:lvl3pPr marL="719138" indent="-363538">
              <a:buFont typeface="Wingdings" panose="05000000000000000000" pitchFamily="2" charset="2"/>
              <a:buChar char="§"/>
              <a:defRPr sz="1600">
                <a:solidFill>
                  <a:srgbClr val="3E4F58"/>
                </a:solidFill>
              </a:defRPr>
            </a:lvl3pPr>
            <a:lvl4pPr marL="1077913" indent="-354013">
              <a:defRPr sz="1200">
                <a:solidFill>
                  <a:srgbClr val="3E4F58"/>
                </a:solidFill>
              </a:defRPr>
            </a:lvl4pPr>
            <a:lvl5pPr marL="1430338" indent="-352425">
              <a:buFont typeface="Courier New" panose="02070309020205020404" pitchFamily="49" charset="0"/>
              <a:buChar char="o"/>
              <a:defRPr sz="1200">
                <a:solidFill>
                  <a:srgbClr val="3E4F58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4"/>
          </p:nvPr>
        </p:nvSpPr>
        <p:spPr>
          <a:xfrm>
            <a:off x="4648200" y="1219200"/>
            <a:ext cx="43434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55600" indent="-355600" defTabSz="355600">
              <a:buFont typeface="Wingdings 3" panose="05040102010807070707" pitchFamily="18" charset="2"/>
              <a:buChar char="4"/>
              <a:defRPr sz="1800">
                <a:solidFill>
                  <a:srgbClr val="3E4F58"/>
                </a:solidFill>
              </a:defRPr>
            </a:lvl2pPr>
            <a:lvl3pPr marL="723900" indent="-368300">
              <a:buFont typeface="Wingdings" panose="05000000000000000000" pitchFamily="2" charset="2"/>
              <a:buChar char="§"/>
              <a:defRPr sz="1600">
                <a:solidFill>
                  <a:srgbClr val="3E4F58"/>
                </a:solidFill>
              </a:defRPr>
            </a:lvl3pPr>
            <a:lvl4pPr marL="1077913" indent="-354013">
              <a:defRPr sz="1200">
                <a:solidFill>
                  <a:srgbClr val="3E4F58"/>
                </a:solidFill>
              </a:defRPr>
            </a:lvl4pPr>
            <a:lvl5pPr marL="1430338" indent="-352425">
              <a:buFont typeface="Courier New" panose="02070309020205020404" pitchFamily="49" charset="0"/>
              <a:buChar char="o"/>
              <a:defRPr sz="1200">
                <a:solidFill>
                  <a:srgbClr val="3E4F58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305800" y="6601800"/>
            <a:ext cx="685800" cy="180000"/>
          </a:xfrm>
        </p:spPr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19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41148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55600" indent="-355600">
              <a:buFont typeface="Wingdings 3" panose="05040102010807070707" pitchFamily="18" charset="2"/>
              <a:buChar char="4"/>
              <a:defRPr sz="1800">
                <a:solidFill>
                  <a:srgbClr val="3E4F58"/>
                </a:solidFill>
              </a:defRPr>
            </a:lvl2pPr>
            <a:lvl3pPr marL="719138" indent="-363538">
              <a:buFont typeface="Wingdings" panose="05000000000000000000" pitchFamily="2" charset="2"/>
              <a:buChar char="§"/>
              <a:defRPr sz="1600">
                <a:solidFill>
                  <a:srgbClr val="3E4F58"/>
                </a:solidFill>
              </a:defRPr>
            </a:lvl3pPr>
            <a:lvl4pPr marL="1077913" indent="-354013">
              <a:defRPr sz="1200">
                <a:solidFill>
                  <a:srgbClr val="3E4F58"/>
                </a:solidFill>
              </a:defRPr>
            </a:lvl4pPr>
            <a:lvl5pPr marL="1430338" indent="-352425">
              <a:buFont typeface="Courier New" panose="02070309020205020404" pitchFamily="49" charset="0"/>
              <a:buChar char="o"/>
              <a:defRPr sz="1200">
                <a:solidFill>
                  <a:srgbClr val="3E4F58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4"/>
          </p:nvPr>
        </p:nvSpPr>
        <p:spPr>
          <a:xfrm>
            <a:off x="4648200" y="1219200"/>
            <a:ext cx="43434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55600" indent="-355600" defTabSz="355600">
              <a:buFont typeface="Wingdings 3" panose="05040102010807070707" pitchFamily="18" charset="2"/>
              <a:buChar char="4"/>
              <a:defRPr sz="1800">
                <a:solidFill>
                  <a:srgbClr val="3E4F58"/>
                </a:solidFill>
              </a:defRPr>
            </a:lvl2pPr>
            <a:lvl3pPr marL="723900" indent="-368300">
              <a:buFont typeface="Wingdings" panose="05000000000000000000" pitchFamily="2" charset="2"/>
              <a:buChar char="§"/>
              <a:defRPr sz="1600">
                <a:solidFill>
                  <a:srgbClr val="3E4F58"/>
                </a:solidFill>
              </a:defRPr>
            </a:lvl3pPr>
            <a:lvl4pPr marL="1077913" indent="-354013">
              <a:defRPr sz="1200">
                <a:solidFill>
                  <a:srgbClr val="3E4F58"/>
                </a:solidFill>
              </a:defRPr>
            </a:lvl4pPr>
            <a:lvl5pPr marL="1430338" indent="-352425">
              <a:buFont typeface="Courier New" panose="02070309020205020404" pitchFamily="49" charset="0"/>
              <a:buChar char="o"/>
              <a:defRPr sz="1200">
                <a:solidFill>
                  <a:srgbClr val="3E4F58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305800" y="6601800"/>
            <a:ext cx="685800" cy="180000"/>
          </a:xfrm>
        </p:spPr>
        <p:txBody>
          <a:bodyPr/>
          <a:lstStyle/>
          <a:p>
            <a:fld id="{6C1C0786-B17D-6040-91FD-2BFA6D9D5E6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5368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430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68300" indent="-368300">
              <a:buFont typeface="Wingdings 3" panose="05040102010807070707" pitchFamily="18" charset="2"/>
              <a:buChar char="4"/>
              <a:defRPr sz="1800">
                <a:solidFill>
                  <a:srgbClr val="003871"/>
                </a:solidFill>
              </a:defRPr>
            </a:lvl2pPr>
            <a:lvl3pPr marL="719138" indent="-363538">
              <a:buFont typeface="Wingdings" panose="05000000000000000000" pitchFamily="2" charset="2"/>
              <a:buChar char="§"/>
              <a:defRPr sz="1600">
                <a:solidFill>
                  <a:srgbClr val="003871"/>
                </a:solidFill>
              </a:defRPr>
            </a:lvl3pPr>
            <a:lvl4pPr marL="1073150" indent="-349250">
              <a:defRPr sz="1200">
                <a:solidFill>
                  <a:srgbClr val="003871"/>
                </a:solidFill>
              </a:defRPr>
            </a:lvl4pPr>
            <a:lvl5pPr marL="1428750" indent="-349250">
              <a:buFont typeface="Courier New" panose="02070309020205020404" pitchFamily="49" charset="0"/>
              <a:buChar char="o"/>
              <a:defRPr sz="1200">
                <a:solidFill>
                  <a:srgbClr val="00387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152400" y="6601800"/>
            <a:ext cx="7848600" cy="180000"/>
          </a:xfrm>
        </p:spPr>
        <p:txBody>
          <a:bodyPr/>
          <a:lstStyle/>
          <a:p>
            <a:r>
              <a:rPr lang="fr-FR" smtClean="0"/>
              <a:t>Direction Développement Responsable </a:t>
            </a:r>
            <a:endParaRPr lang="fr-FR" dirty="0"/>
          </a:p>
        </p:txBody>
      </p:sp>
      <p:sp>
        <p:nvSpPr>
          <p:cNvPr id="11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305800" y="6601800"/>
            <a:ext cx="685800" cy="180000"/>
          </a:xfrm>
        </p:spPr>
        <p:txBody>
          <a:bodyPr/>
          <a:lstStyle/>
          <a:p>
            <a:fld id="{6C1C0786-B17D-6040-91FD-2BFA6D9D5E6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7260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41148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55600" indent="-355600">
              <a:buFont typeface="Wingdings 3" panose="05040102010807070707" pitchFamily="18" charset="2"/>
              <a:buChar char="4"/>
              <a:defRPr sz="1800">
                <a:solidFill>
                  <a:srgbClr val="3E4F58"/>
                </a:solidFill>
              </a:defRPr>
            </a:lvl2pPr>
            <a:lvl3pPr marL="719138" indent="-363538">
              <a:buFont typeface="Wingdings" panose="05000000000000000000" pitchFamily="2" charset="2"/>
              <a:buChar char="§"/>
              <a:defRPr sz="1600">
                <a:solidFill>
                  <a:srgbClr val="3E4F58"/>
                </a:solidFill>
              </a:defRPr>
            </a:lvl3pPr>
            <a:lvl4pPr marL="1077913" indent="-354013">
              <a:defRPr sz="1200">
                <a:solidFill>
                  <a:srgbClr val="3E4F58"/>
                </a:solidFill>
              </a:defRPr>
            </a:lvl4pPr>
            <a:lvl5pPr marL="1430338" indent="-352425">
              <a:buFont typeface="Courier New" panose="02070309020205020404" pitchFamily="49" charset="0"/>
              <a:buChar char="o"/>
              <a:defRPr sz="1200">
                <a:solidFill>
                  <a:srgbClr val="3E4F58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4"/>
          </p:nvPr>
        </p:nvSpPr>
        <p:spPr>
          <a:xfrm>
            <a:off x="4648200" y="1219200"/>
            <a:ext cx="43434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55600" indent="-355600" defTabSz="355600">
              <a:buFont typeface="Wingdings 3" panose="05040102010807070707" pitchFamily="18" charset="2"/>
              <a:buChar char="4"/>
              <a:defRPr sz="1800">
                <a:solidFill>
                  <a:srgbClr val="3E4F58"/>
                </a:solidFill>
              </a:defRPr>
            </a:lvl2pPr>
            <a:lvl3pPr marL="723900" indent="-368300">
              <a:buFont typeface="Wingdings" panose="05000000000000000000" pitchFamily="2" charset="2"/>
              <a:buChar char="§"/>
              <a:defRPr sz="1600">
                <a:solidFill>
                  <a:srgbClr val="3E4F58"/>
                </a:solidFill>
              </a:defRPr>
            </a:lvl3pPr>
            <a:lvl4pPr marL="1077913" indent="-354013">
              <a:defRPr sz="1200">
                <a:solidFill>
                  <a:srgbClr val="3E4F58"/>
                </a:solidFill>
              </a:defRPr>
            </a:lvl4pPr>
            <a:lvl5pPr marL="1430338" indent="-352425">
              <a:buFont typeface="Courier New" panose="02070309020205020404" pitchFamily="49" charset="0"/>
              <a:buChar char="o"/>
              <a:defRPr sz="1200">
                <a:solidFill>
                  <a:srgbClr val="3E4F58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152400" y="6601800"/>
            <a:ext cx="7848600" cy="180000"/>
          </a:xfrm>
        </p:spPr>
        <p:txBody>
          <a:bodyPr/>
          <a:lstStyle>
            <a:lvl1pPr>
              <a:defRPr sz="1100"/>
            </a:lvl1pPr>
          </a:lstStyle>
          <a:p>
            <a:r>
              <a:rPr lang="fr-FR" dirty="0" smtClean="0"/>
              <a:t>Direction Développement Responsable </a:t>
            </a:r>
            <a:endParaRPr lang="fr-FR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305800" y="6601800"/>
            <a:ext cx="685800" cy="180000"/>
          </a:xfrm>
        </p:spPr>
        <p:txBody>
          <a:bodyPr/>
          <a:lstStyle/>
          <a:p>
            <a:fld id="{6C1C0786-B17D-6040-91FD-2BFA6D9D5E6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1561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41148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55600" indent="-355600">
              <a:buFont typeface="Wingdings 3" panose="05040102010807070707" pitchFamily="18" charset="2"/>
              <a:buChar char="4"/>
              <a:defRPr sz="1800">
                <a:solidFill>
                  <a:srgbClr val="3E4F58"/>
                </a:solidFill>
              </a:defRPr>
            </a:lvl2pPr>
            <a:lvl3pPr marL="719138" indent="-363538">
              <a:buFont typeface="Wingdings" panose="05000000000000000000" pitchFamily="2" charset="2"/>
              <a:buChar char="§"/>
              <a:defRPr sz="1600">
                <a:solidFill>
                  <a:srgbClr val="3E4F58"/>
                </a:solidFill>
              </a:defRPr>
            </a:lvl3pPr>
            <a:lvl4pPr marL="1077913" indent="-354013">
              <a:defRPr sz="1200">
                <a:solidFill>
                  <a:srgbClr val="3E4F58"/>
                </a:solidFill>
              </a:defRPr>
            </a:lvl4pPr>
            <a:lvl5pPr marL="1430338" indent="-352425">
              <a:buFont typeface="Courier New" panose="02070309020205020404" pitchFamily="49" charset="0"/>
              <a:buChar char="o"/>
              <a:defRPr sz="1200">
                <a:solidFill>
                  <a:srgbClr val="3E4F58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4"/>
          </p:nvPr>
        </p:nvSpPr>
        <p:spPr>
          <a:xfrm>
            <a:off x="4648200" y="1219200"/>
            <a:ext cx="43434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55600" indent="-355600" defTabSz="355600">
              <a:buFont typeface="Wingdings 3" panose="05040102010807070707" pitchFamily="18" charset="2"/>
              <a:buChar char="4"/>
              <a:defRPr sz="1800">
                <a:solidFill>
                  <a:srgbClr val="3E4F58"/>
                </a:solidFill>
              </a:defRPr>
            </a:lvl2pPr>
            <a:lvl3pPr marL="723900" indent="-368300">
              <a:buFont typeface="Wingdings" panose="05000000000000000000" pitchFamily="2" charset="2"/>
              <a:buChar char="§"/>
              <a:defRPr sz="1600">
                <a:solidFill>
                  <a:srgbClr val="3E4F58"/>
                </a:solidFill>
              </a:defRPr>
            </a:lvl3pPr>
            <a:lvl4pPr marL="1077913" indent="-354013">
              <a:defRPr sz="1200">
                <a:solidFill>
                  <a:srgbClr val="3E4F58"/>
                </a:solidFill>
              </a:defRPr>
            </a:lvl4pPr>
            <a:lvl5pPr marL="1430338" indent="-352425">
              <a:buFont typeface="Courier New" panose="02070309020205020404" pitchFamily="49" charset="0"/>
              <a:buChar char="o"/>
              <a:defRPr sz="1200">
                <a:solidFill>
                  <a:srgbClr val="3E4F58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152400" y="6601800"/>
            <a:ext cx="7848600" cy="180000"/>
          </a:xfrm>
        </p:spPr>
        <p:txBody>
          <a:bodyPr/>
          <a:lstStyle/>
          <a:p>
            <a:r>
              <a:rPr lang="fr-FR" smtClean="0"/>
              <a:t>Direction Développement Responsable </a:t>
            </a:r>
            <a:endParaRPr lang="fr-FR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305800" y="6601800"/>
            <a:ext cx="685800" cy="180000"/>
          </a:xfrm>
        </p:spPr>
        <p:txBody>
          <a:bodyPr/>
          <a:lstStyle/>
          <a:p>
            <a:fld id="{6C1C0786-B17D-6040-91FD-2BFA6D9D5E6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4661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68300" indent="-368300">
              <a:buFont typeface="Wingdings 3" panose="05040102010807070707" pitchFamily="18" charset="2"/>
              <a:buChar char="4"/>
              <a:defRPr sz="1800">
                <a:solidFill>
                  <a:srgbClr val="003871"/>
                </a:solidFill>
              </a:defRPr>
            </a:lvl2pPr>
            <a:lvl3pPr marL="719138" indent="-363538">
              <a:buFont typeface="Wingdings" panose="05000000000000000000" pitchFamily="2" charset="2"/>
              <a:buChar char="§"/>
              <a:defRPr sz="1600">
                <a:solidFill>
                  <a:srgbClr val="003871"/>
                </a:solidFill>
              </a:defRPr>
            </a:lvl3pPr>
            <a:lvl4pPr marL="1073150" indent="-349250">
              <a:defRPr sz="1200">
                <a:solidFill>
                  <a:srgbClr val="003871"/>
                </a:solidFill>
              </a:defRPr>
            </a:lvl4pPr>
            <a:lvl5pPr marL="1428750" indent="-349250">
              <a:buFont typeface="Courier New" panose="02070309020205020404" pitchFamily="49" charset="0"/>
              <a:buChar char="o"/>
              <a:defRPr sz="1200">
                <a:solidFill>
                  <a:srgbClr val="00387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152400" y="6601800"/>
            <a:ext cx="7848600" cy="180000"/>
          </a:xfrm>
        </p:spPr>
        <p:txBody>
          <a:bodyPr/>
          <a:lstStyle/>
          <a:p>
            <a:r>
              <a:rPr lang="fr-FR" smtClean="0"/>
              <a:t>Direction Développement Responsable </a:t>
            </a:r>
            <a:endParaRPr lang="fr-FR" dirty="0"/>
          </a:p>
        </p:txBody>
      </p:sp>
      <p:sp>
        <p:nvSpPr>
          <p:cNvPr id="11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305800" y="6601800"/>
            <a:ext cx="685800" cy="180000"/>
          </a:xfrm>
        </p:spPr>
        <p:txBody>
          <a:bodyPr/>
          <a:lstStyle/>
          <a:p>
            <a:fld id="{6C1C0786-B17D-6040-91FD-2BFA6D9D5E6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0085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41148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55600" indent="-355600">
              <a:buFont typeface="Wingdings 3" panose="05040102010807070707" pitchFamily="18" charset="2"/>
              <a:buChar char="4"/>
              <a:defRPr sz="1800">
                <a:solidFill>
                  <a:srgbClr val="3E4F58"/>
                </a:solidFill>
              </a:defRPr>
            </a:lvl2pPr>
            <a:lvl3pPr marL="719138" indent="-363538">
              <a:buFont typeface="Wingdings" panose="05000000000000000000" pitchFamily="2" charset="2"/>
              <a:buChar char="§"/>
              <a:defRPr sz="1600">
                <a:solidFill>
                  <a:srgbClr val="3E4F58"/>
                </a:solidFill>
              </a:defRPr>
            </a:lvl3pPr>
            <a:lvl4pPr marL="1077913" indent="-354013">
              <a:defRPr sz="1200">
                <a:solidFill>
                  <a:srgbClr val="3E4F58"/>
                </a:solidFill>
              </a:defRPr>
            </a:lvl4pPr>
            <a:lvl5pPr marL="1430338" indent="-352425">
              <a:buFont typeface="Courier New" panose="02070309020205020404" pitchFamily="49" charset="0"/>
              <a:buChar char="o"/>
              <a:defRPr sz="1200">
                <a:solidFill>
                  <a:srgbClr val="3E4F58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4"/>
          </p:nvPr>
        </p:nvSpPr>
        <p:spPr>
          <a:xfrm>
            <a:off x="4648200" y="1219200"/>
            <a:ext cx="43434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55600" indent="-355600" defTabSz="355600">
              <a:buFont typeface="Wingdings 3" panose="05040102010807070707" pitchFamily="18" charset="2"/>
              <a:buChar char="4"/>
              <a:defRPr sz="1800">
                <a:solidFill>
                  <a:srgbClr val="3E4F58"/>
                </a:solidFill>
              </a:defRPr>
            </a:lvl2pPr>
            <a:lvl3pPr marL="723900" indent="-368300">
              <a:buFont typeface="Wingdings" panose="05000000000000000000" pitchFamily="2" charset="2"/>
              <a:buChar char="§"/>
              <a:defRPr sz="1600">
                <a:solidFill>
                  <a:srgbClr val="3E4F58"/>
                </a:solidFill>
              </a:defRPr>
            </a:lvl3pPr>
            <a:lvl4pPr marL="1077913" indent="-354013">
              <a:defRPr sz="1200">
                <a:solidFill>
                  <a:srgbClr val="3E4F58"/>
                </a:solidFill>
              </a:defRPr>
            </a:lvl4pPr>
            <a:lvl5pPr marL="1430338" indent="-352425">
              <a:buFont typeface="Courier New" panose="02070309020205020404" pitchFamily="49" charset="0"/>
              <a:buChar char="o"/>
              <a:defRPr sz="1200">
                <a:solidFill>
                  <a:srgbClr val="3E4F58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152400" y="6601800"/>
            <a:ext cx="7848600" cy="180000"/>
          </a:xfrm>
        </p:spPr>
        <p:txBody>
          <a:bodyPr/>
          <a:lstStyle>
            <a:lvl1pPr>
              <a:defRPr sz="1100"/>
            </a:lvl1pPr>
          </a:lstStyle>
          <a:p>
            <a:r>
              <a:rPr lang="fr-FR" dirty="0" smtClean="0"/>
              <a:t>Direction Développement Responsable </a:t>
            </a:r>
            <a:endParaRPr lang="fr-FR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305800" y="6601800"/>
            <a:ext cx="685800" cy="180000"/>
          </a:xfrm>
        </p:spPr>
        <p:txBody>
          <a:bodyPr/>
          <a:lstStyle/>
          <a:p>
            <a:fld id="{6C1C0786-B17D-6040-91FD-2BFA6D9D5E6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249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41148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55600" indent="-355600">
              <a:buFont typeface="Wingdings 3" panose="05040102010807070707" pitchFamily="18" charset="2"/>
              <a:buChar char="4"/>
              <a:defRPr sz="1800">
                <a:solidFill>
                  <a:srgbClr val="3E4F58"/>
                </a:solidFill>
              </a:defRPr>
            </a:lvl2pPr>
            <a:lvl3pPr marL="719138" indent="-363538">
              <a:buFont typeface="Wingdings" panose="05000000000000000000" pitchFamily="2" charset="2"/>
              <a:buChar char="§"/>
              <a:defRPr sz="1600">
                <a:solidFill>
                  <a:srgbClr val="3E4F58"/>
                </a:solidFill>
              </a:defRPr>
            </a:lvl3pPr>
            <a:lvl4pPr marL="1077913" indent="-354013">
              <a:defRPr sz="1200">
                <a:solidFill>
                  <a:srgbClr val="3E4F58"/>
                </a:solidFill>
              </a:defRPr>
            </a:lvl4pPr>
            <a:lvl5pPr marL="1430338" indent="-352425">
              <a:buFont typeface="Courier New" panose="02070309020205020404" pitchFamily="49" charset="0"/>
              <a:buChar char="o"/>
              <a:defRPr sz="1200">
                <a:solidFill>
                  <a:srgbClr val="3E4F58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4"/>
          </p:nvPr>
        </p:nvSpPr>
        <p:spPr>
          <a:xfrm>
            <a:off x="4648200" y="1219200"/>
            <a:ext cx="43434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55600" indent="-355600" defTabSz="355600">
              <a:buFont typeface="Wingdings 3" panose="05040102010807070707" pitchFamily="18" charset="2"/>
              <a:buChar char="4"/>
              <a:defRPr sz="1800">
                <a:solidFill>
                  <a:srgbClr val="3E4F58"/>
                </a:solidFill>
              </a:defRPr>
            </a:lvl2pPr>
            <a:lvl3pPr marL="723900" indent="-368300">
              <a:buFont typeface="Wingdings" panose="05000000000000000000" pitchFamily="2" charset="2"/>
              <a:buChar char="§"/>
              <a:defRPr sz="1600">
                <a:solidFill>
                  <a:srgbClr val="3E4F58"/>
                </a:solidFill>
              </a:defRPr>
            </a:lvl3pPr>
            <a:lvl4pPr marL="1077913" indent="-354013">
              <a:defRPr sz="1200">
                <a:solidFill>
                  <a:srgbClr val="3E4F58"/>
                </a:solidFill>
              </a:defRPr>
            </a:lvl4pPr>
            <a:lvl5pPr marL="1430338" indent="-352425">
              <a:buFont typeface="Courier New" panose="02070309020205020404" pitchFamily="49" charset="0"/>
              <a:buChar char="o"/>
              <a:defRPr sz="1200">
                <a:solidFill>
                  <a:srgbClr val="3E4F58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152400" y="6601800"/>
            <a:ext cx="7848600" cy="180000"/>
          </a:xfrm>
        </p:spPr>
        <p:txBody>
          <a:bodyPr/>
          <a:lstStyle/>
          <a:p>
            <a:r>
              <a:rPr lang="fr-FR" smtClean="0"/>
              <a:t>Direction Développement Responsable </a:t>
            </a:r>
            <a:endParaRPr lang="fr-FR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305800" y="6601800"/>
            <a:ext cx="685800" cy="180000"/>
          </a:xfrm>
        </p:spPr>
        <p:txBody>
          <a:bodyPr/>
          <a:lstStyle/>
          <a:p>
            <a:fld id="{6C1C0786-B17D-6040-91FD-2BFA6D9D5E6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094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6650"/>
            <a:fld id="{146B83E9-AF9E-451D-A3E0-CE45E3A866D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6650"/>
              <a:t>25/01/2018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03098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68300" indent="-368300">
              <a:buFont typeface="Wingdings 3" panose="05040102010807070707" pitchFamily="18" charset="2"/>
              <a:buChar char="4"/>
              <a:defRPr sz="1800">
                <a:solidFill>
                  <a:srgbClr val="003871"/>
                </a:solidFill>
              </a:defRPr>
            </a:lvl2pPr>
            <a:lvl3pPr marL="719138" indent="-363538">
              <a:buFont typeface="Wingdings" panose="05000000000000000000" pitchFamily="2" charset="2"/>
              <a:buChar char="§"/>
              <a:defRPr sz="1600">
                <a:solidFill>
                  <a:srgbClr val="003871"/>
                </a:solidFill>
              </a:defRPr>
            </a:lvl3pPr>
            <a:lvl4pPr marL="1073150" indent="-349250">
              <a:defRPr sz="1200">
                <a:solidFill>
                  <a:srgbClr val="003871"/>
                </a:solidFill>
              </a:defRPr>
            </a:lvl4pPr>
            <a:lvl5pPr marL="1428750" indent="-349250">
              <a:buFont typeface="Courier New" panose="02070309020205020404" pitchFamily="49" charset="0"/>
              <a:buChar char="o"/>
              <a:defRPr sz="1200">
                <a:solidFill>
                  <a:srgbClr val="00387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152400" y="6601800"/>
            <a:ext cx="7848600" cy="180000"/>
          </a:xfrm>
        </p:spPr>
        <p:txBody>
          <a:bodyPr/>
          <a:lstStyle/>
          <a:p>
            <a:r>
              <a:rPr lang="fr-FR" smtClean="0"/>
              <a:t>Direction Développement Responsable </a:t>
            </a:r>
            <a:endParaRPr lang="fr-FR" dirty="0"/>
          </a:p>
        </p:txBody>
      </p:sp>
      <p:sp>
        <p:nvSpPr>
          <p:cNvPr id="11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305800" y="6601800"/>
            <a:ext cx="685800" cy="180000"/>
          </a:xfrm>
        </p:spPr>
        <p:txBody>
          <a:bodyPr/>
          <a:lstStyle/>
          <a:p>
            <a:fld id="{6C1C0786-B17D-6040-91FD-2BFA6D9D5E6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2775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41148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55600" indent="-355600">
              <a:buFont typeface="Wingdings 3" panose="05040102010807070707" pitchFamily="18" charset="2"/>
              <a:buChar char="4"/>
              <a:defRPr sz="1800">
                <a:solidFill>
                  <a:srgbClr val="3E4F58"/>
                </a:solidFill>
              </a:defRPr>
            </a:lvl2pPr>
            <a:lvl3pPr marL="719138" indent="-363538">
              <a:buFont typeface="Wingdings" panose="05000000000000000000" pitchFamily="2" charset="2"/>
              <a:buChar char="§"/>
              <a:defRPr sz="1600">
                <a:solidFill>
                  <a:srgbClr val="3E4F58"/>
                </a:solidFill>
              </a:defRPr>
            </a:lvl3pPr>
            <a:lvl4pPr marL="1077913" indent="-354013">
              <a:defRPr sz="1200">
                <a:solidFill>
                  <a:srgbClr val="3E4F58"/>
                </a:solidFill>
              </a:defRPr>
            </a:lvl4pPr>
            <a:lvl5pPr marL="1430338" indent="-352425">
              <a:buFont typeface="Courier New" panose="02070309020205020404" pitchFamily="49" charset="0"/>
              <a:buChar char="o"/>
              <a:defRPr sz="1200">
                <a:solidFill>
                  <a:srgbClr val="3E4F58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4"/>
          </p:nvPr>
        </p:nvSpPr>
        <p:spPr>
          <a:xfrm>
            <a:off x="4648200" y="1219200"/>
            <a:ext cx="43434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55600" indent="-355600" defTabSz="355600">
              <a:buFont typeface="Wingdings 3" panose="05040102010807070707" pitchFamily="18" charset="2"/>
              <a:buChar char="4"/>
              <a:defRPr sz="1800">
                <a:solidFill>
                  <a:srgbClr val="3E4F58"/>
                </a:solidFill>
              </a:defRPr>
            </a:lvl2pPr>
            <a:lvl3pPr marL="723900" indent="-368300">
              <a:buFont typeface="Wingdings" panose="05000000000000000000" pitchFamily="2" charset="2"/>
              <a:buChar char="§"/>
              <a:defRPr sz="1600">
                <a:solidFill>
                  <a:srgbClr val="3E4F58"/>
                </a:solidFill>
              </a:defRPr>
            </a:lvl3pPr>
            <a:lvl4pPr marL="1077913" indent="-354013">
              <a:defRPr sz="1200">
                <a:solidFill>
                  <a:srgbClr val="3E4F58"/>
                </a:solidFill>
              </a:defRPr>
            </a:lvl4pPr>
            <a:lvl5pPr marL="1430338" indent="-352425">
              <a:buFont typeface="Courier New" panose="02070309020205020404" pitchFamily="49" charset="0"/>
              <a:buChar char="o"/>
              <a:defRPr sz="1200">
                <a:solidFill>
                  <a:srgbClr val="3E4F58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152400" y="6601800"/>
            <a:ext cx="7848600" cy="180000"/>
          </a:xfrm>
        </p:spPr>
        <p:txBody>
          <a:bodyPr/>
          <a:lstStyle>
            <a:lvl1pPr>
              <a:defRPr sz="1100"/>
            </a:lvl1pPr>
          </a:lstStyle>
          <a:p>
            <a:r>
              <a:rPr lang="fr-FR" dirty="0" smtClean="0"/>
              <a:t>Direction Développement Responsable </a:t>
            </a:r>
            <a:endParaRPr lang="fr-FR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305800" y="6601800"/>
            <a:ext cx="685800" cy="180000"/>
          </a:xfrm>
        </p:spPr>
        <p:txBody>
          <a:bodyPr/>
          <a:lstStyle/>
          <a:p>
            <a:fld id="{6C1C0786-B17D-6040-91FD-2BFA6D9D5E6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3160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41148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55600" indent="-355600">
              <a:buFont typeface="Wingdings 3" panose="05040102010807070707" pitchFamily="18" charset="2"/>
              <a:buChar char="4"/>
              <a:defRPr sz="1800">
                <a:solidFill>
                  <a:srgbClr val="3E4F58"/>
                </a:solidFill>
              </a:defRPr>
            </a:lvl2pPr>
            <a:lvl3pPr marL="719138" indent="-363538">
              <a:buFont typeface="Wingdings" panose="05000000000000000000" pitchFamily="2" charset="2"/>
              <a:buChar char="§"/>
              <a:defRPr sz="1600">
                <a:solidFill>
                  <a:srgbClr val="3E4F58"/>
                </a:solidFill>
              </a:defRPr>
            </a:lvl3pPr>
            <a:lvl4pPr marL="1077913" indent="-354013">
              <a:defRPr sz="1200">
                <a:solidFill>
                  <a:srgbClr val="3E4F58"/>
                </a:solidFill>
              </a:defRPr>
            </a:lvl4pPr>
            <a:lvl5pPr marL="1430338" indent="-352425">
              <a:buFont typeface="Courier New" panose="02070309020205020404" pitchFamily="49" charset="0"/>
              <a:buChar char="o"/>
              <a:defRPr sz="1200">
                <a:solidFill>
                  <a:srgbClr val="3E4F58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4"/>
          </p:nvPr>
        </p:nvSpPr>
        <p:spPr>
          <a:xfrm>
            <a:off x="4648200" y="1219200"/>
            <a:ext cx="43434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55600" indent="-355600" defTabSz="355600">
              <a:buFont typeface="Wingdings 3" panose="05040102010807070707" pitchFamily="18" charset="2"/>
              <a:buChar char="4"/>
              <a:defRPr sz="1800">
                <a:solidFill>
                  <a:srgbClr val="3E4F58"/>
                </a:solidFill>
              </a:defRPr>
            </a:lvl2pPr>
            <a:lvl3pPr marL="723900" indent="-368300">
              <a:buFont typeface="Wingdings" panose="05000000000000000000" pitchFamily="2" charset="2"/>
              <a:buChar char="§"/>
              <a:defRPr sz="1600">
                <a:solidFill>
                  <a:srgbClr val="3E4F58"/>
                </a:solidFill>
              </a:defRPr>
            </a:lvl3pPr>
            <a:lvl4pPr marL="1077913" indent="-354013">
              <a:defRPr sz="1200">
                <a:solidFill>
                  <a:srgbClr val="3E4F58"/>
                </a:solidFill>
              </a:defRPr>
            </a:lvl4pPr>
            <a:lvl5pPr marL="1430338" indent="-352425">
              <a:buFont typeface="Courier New" panose="02070309020205020404" pitchFamily="49" charset="0"/>
              <a:buChar char="o"/>
              <a:defRPr sz="1200">
                <a:solidFill>
                  <a:srgbClr val="3E4F58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305800" y="6601800"/>
            <a:ext cx="685800" cy="180000"/>
          </a:xfrm>
        </p:spPr>
        <p:txBody>
          <a:bodyPr/>
          <a:lstStyle/>
          <a:p>
            <a:fld id="{6C1C0786-B17D-6040-91FD-2BFA6D9D5E6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41148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55600" indent="-355600">
              <a:buFont typeface="Wingdings 3" panose="05040102010807070707" pitchFamily="18" charset="2"/>
              <a:buChar char="4"/>
              <a:defRPr sz="1800">
                <a:solidFill>
                  <a:srgbClr val="3E4F58"/>
                </a:solidFill>
              </a:defRPr>
            </a:lvl2pPr>
            <a:lvl3pPr marL="719138" indent="-363538">
              <a:buFont typeface="Wingdings" panose="05000000000000000000" pitchFamily="2" charset="2"/>
              <a:buChar char="§"/>
              <a:defRPr sz="1600">
                <a:solidFill>
                  <a:srgbClr val="3E4F58"/>
                </a:solidFill>
              </a:defRPr>
            </a:lvl3pPr>
            <a:lvl4pPr marL="1077913" indent="-354013">
              <a:defRPr sz="1200">
                <a:solidFill>
                  <a:srgbClr val="3E4F58"/>
                </a:solidFill>
              </a:defRPr>
            </a:lvl4pPr>
            <a:lvl5pPr marL="1430338" indent="-352425">
              <a:buFont typeface="Courier New" panose="02070309020205020404" pitchFamily="49" charset="0"/>
              <a:buChar char="o"/>
              <a:defRPr sz="1200">
                <a:solidFill>
                  <a:srgbClr val="3E4F58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4"/>
          </p:nvPr>
        </p:nvSpPr>
        <p:spPr>
          <a:xfrm>
            <a:off x="4648200" y="1219200"/>
            <a:ext cx="43434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55600" indent="-355600" defTabSz="355600">
              <a:buFont typeface="Wingdings 3" panose="05040102010807070707" pitchFamily="18" charset="2"/>
              <a:buChar char="4"/>
              <a:defRPr sz="1800">
                <a:solidFill>
                  <a:srgbClr val="3E4F58"/>
                </a:solidFill>
              </a:defRPr>
            </a:lvl2pPr>
            <a:lvl3pPr marL="723900" indent="-368300">
              <a:buFont typeface="Wingdings" panose="05000000000000000000" pitchFamily="2" charset="2"/>
              <a:buChar char="§"/>
              <a:defRPr sz="1600">
                <a:solidFill>
                  <a:srgbClr val="3E4F58"/>
                </a:solidFill>
              </a:defRPr>
            </a:lvl3pPr>
            <a:lvl4pPr marL="1077913" indent="-354013">
              <a:defRPr sz="1200">
                <a:solidFill>
                  <a:srgbClr val="3E4F58"/>
                </a:solidFill>
              </a:defRPr>
            </a:lvl4pPr>
            <a:lvl5pPr marL="1430338" indent="-352425">
              <a:buFont typeface="Courier New" panose="02070309020205020404" pitchFamily="49" charset="0"/>
              <a:buChar char="o"/>
              <a:defRPr sz="1200">
                <a:solidFill>
                  <a:srgbClr val="3E4F58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152400" y="6601800"/>
            <a:ext cx="7848600" cy="180000"/>
          </a:xfrm>
        </p:spPr>
        <p:txBody>
          <a:bodyPr/>
          <a:lstStyle/>
          <a:p>
            <a:r>
              <a:rPr lang="fr-FR" smtClean="0"/>
              <a:t>Direction Développement Responsable </a:t>
            </a:r>
            <a:endParaRPr lang="fr-FR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305800" y="6601800"/>
            <a:ext cx="685800" cy="180000"/>
          </a:xfrm>
        </p:spPr>
        <p:txBody>
          <a:bodyPr/>
          <a:lstStyle/>
          <a:p>
            <a:fld id="{6C1C0786-B17D-6040-91FD-2BFA6D9D5E6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1008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6650"/>
            <a:fld id="{146B83E9-AF9E-451D-A3E0-CE45E3A866D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6650"/>
              <a:t>25/01/2018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782721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347F61-8E17-47EC-A248-1D00120D0303}" type="datetimeFigureOut">
              <a:rPr lang="fr-FR" smtClean="0">
                <a:solidFill>
                  <a:prstClr val="black"/>
                </a:solidFill>
              </a:rPr>
              <a:pPr/>
              <a:t>25/01/2018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52400" y="6601800"/>
            <a:ext cx="7848600" cy="180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B90D-E2D6-458C-8CCF-8FA244361E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9537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83E9-AF9E-451D-A3E0-CE45E3A866D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ONET 2015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802913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83E9-AF9E-451D-A3E0-CE45E3A866D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575870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2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6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2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9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2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83E9-AF9E-451D-A3E0-CE45E3A866D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ONET 2015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979736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83E9-AF9E-451D-A3E0-CE45E3A866D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ONET 2015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553289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50" indent="0">
              <a:buNone/>
              <a:defRPr sz="2000" b="1"/>
            </a:lvl2pPr>
            <a:lvl3pPr marL="913300" indent="0">
              <a:buNone/>
              <a:defRPr sz="1800" b="1"/>
            </a:lvl3pPr>
            <a:lvl4pPr marL="1369951" indent="0">
              <a:buNone/>
              <a:defRPr sz="1600" b="1"/>
            </a:lvl4pPr>
            <a:lvl5pPr marL="1826601" indent="0">
              <a:buNone/>
              <a:defRPr sz="1600" b="1"/>
            </a:lvl5pPr>
            <a:lvl6pPr marL="2283257" indent="0">
              <a:buNone/>
              <a:defRPr sz="1600" b="1"/>
            </a:lvl6pPr>
            <a:lvl7pPr marL="2739910" indent="0">
              <a:buNone/>
              <a:defRPr sz="1600" b="1"/>
            </a:lvl7pPr>
            <a:lvl8pPr marL="3196561" indent="0">
              <a:buNone/>
              <a:defRPr sz="1600" b="1"/>
            </a:lvl8pPr>
            <a:lvl9pPr marL="3653214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50" indent="0">
              <a:buNone/>
              <a:defRPr sz="2000" b="1"/>
            </a:lvl2pPr>
            <a:lvl3pPr marL="913300" indent="0">
              <a:buNone/>
              <a:defRPr sz="1800" b="1"/>
            </a:lvl3pPr>
            <a:lvl4pPr marL="1369951" indent="0">
              <a:buNone/>
              <a:defRPr sz="1600" b="1"/>
            </a:lvl4pPr>
            <a:lvl5pPr marL="1826601" indent="0">
              <a:buNone/>
              <a:defRPr sz="1600" b="1"/>
            </a:lvl5pPr>
            <a:lvl6pPr marL="2283257" indent="0">
              <a:buNone/>
              <a:defRPr sz="1600" b="1"/>
            </a:lvl6pPr>
            <a:lvl7pPr marL="2739910" indent="0">
              <a:buNone/>
              <a:defRPr sz="1600" b="1"/>
            </a:lvl7pPr>
            <a:lvl8pPr marL="3196561" indent="0">
              <a:buNone/>
              <a:defRPr sz="1600" b="1"/>
            </a:lvl8pPr>
            <a:lvl9pPr marL="3653214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83E9-AF9E-451D-A3E0-CE45E3A866D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ONET 2015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678090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83E9-AF9E-451D-A3E0-CE45E3A866D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ONET 2015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067213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83E9-AF9E-451D-A3E0-CE45E3A866D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ONET 2015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70598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6B83E9-AF9E-451D-A3E0-CE45E3A866D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85500"/>
      </p:ext>
    </p:extLst>
  </p:cSld>
  <p:clrMapOvr>
    <a:masterClrMapping/>
  </p:clrMapOvr>
  <p:hf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1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6" y="27306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13" y="143511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50" indent="0">
              <a:buNone/>
              <a:defRPr sz="1200"/>
            </a:lvl2pPr>
            <a:lvl3pPr marL="913300" indent="0">
              <a:buNone/>
              <a:defRPr sz="1000"/>
            </a:lvl3pPr>
            <a:lvl4pPr marL="1369951" indent="0">
              <a:buNone/>
              <a:defRPr sz="900"/>
            </a:lvl4pPr>
            <a:lvl5pPr marL="1826601" indent="0">
              <a:buNone/>
              <a:defRPr sz="900"/>
            </a:lvl5pPr>
            <a:lvl6pPr marL="2283257" indent="0">
              <a:buNone/>
              <a:defRPr sz="900"/>
            </a:lvl6pPr>
            <a:lvl7pPr marL="2739910" indent="0">
              <a:buNone/>
              <a:defRPr sz="900"/>
            </a:lvl7pPr>
            <a:lvl8pPr marL="3196561" indent="0">
              <a:buNone/>
              <a:defRPr sz="900"/>
            </a:lvl8pPr>
            <a:lvl9pPr marL="3653214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83E9-AF9E-451D-A3E0-CE45E3A866D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ONET 2015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376660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50" indent="0">
              <a:buNone/>
              <a:defRPr sz="2800"/>
            </a:lvl2pPr>
            <a:lvl3pPr marL="913300" indent="0">
              <a:buNone/>
              <a:defRPr sz="2400"/>
            </a:lvl3pPr>
            <a:lvl4pPr marL="1369951" indent="0">
              <a:buNone/>
              <a:defRPr sz="2000"/>
            </a:lvl4pPr>
            <a:lvl5pPr marL="1826601" indent="0">
              <a:buNone/>
              <a:defRPr sz="2000"/>
            </a:lvl5pPr>
            <a:lvl6pPr marL="2283257" indent="0">
              <a:buNone/>
              <a:defRPr sz="2000"/>
            </a:lvl6pPr>
            <a:lvl7pPr marL="2739910" indent="0">
              <a:buNone/>
              <a:defRPr sz="2000"/>
            </a:lvl7pPr>
            <a:lvl8pPr marL="3196561" indent="0">
              <a:buNone/>
              <a:defRPr sz="2000"/>
            </a:lvl8pPr>
            <a:lvl9pPr marL="3653214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50" indent="0">
              <a:buNone/>
              <a:defRPr sz="1200"/>
            </a:lvl2pPr>
            <a:lvl3pPr marL="913300" indent="0">
              <a:buNone/>
              <a:defRPr sz="1000"/>
            </a:lvl3pPr>
            <a:lvl4pPr marL="1369951" indent="0">
              <a:buNone/>
              <a:defRPr sz="900"/>
            </a:lvl4pPr>
            <a:lvl5pPr marL="1826601" indent="0">
              <a:buNone/>
              <a:defRPr sz="900"/>
            </a:lvl5pPr>
            <a:lvl6pPr marL="2283257" indent="0">
              <a:buNone/>
              <a:defRPr sz="900"/>
            </a:lvl6pPr>
            <a:lvl7pPr marL="2739910" indent="0">
              <a:buNone/>
              <a:defRPr sz="900"/>
            </a:lvl7pPr>
            <a:lvl8pPr marL="3196561" indent="0">
              <a:buNone/>
              <a:defRPr sz="900"/>
            </a:lvl8pPr>
            <a:lvl9pPr marL="3653214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83E9-AF9E-451D-A3E0-CE45E3A866D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ONET 2015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979226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83E9-AF9E-451D-A3E0-CE45E3A866D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ONET 2015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123415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83E9-AF9E-451D-A3E0-CE45E3A866D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ONET 2015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491371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41148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55175" indent="-355175">
              <a:buFont typeface="Wingdings 3" panose="05040102010807070707" pitchFamily="18" charset="2"/>
              <a:buChar char="4"/>
              <a:defRPr sz="1800">
                <a:solidFill>
                  <a:srgbClr val="3E4F58"/>
                </a:solidFill>
              </a:defRPr>
            </a:lvl2pPr>
            <a:lvl3pPr marL="718276" indent="-363104">
              <a:buFont typeface="Wingdings" panose="05000000000000000000" pitchFamily="2" charset="2"/>
              <a:buChar char="§"/>
              <a:defRPr sz="1600">
                <a:solidFill>
                  <a:srgbClr val="3E4F58"/>
                </a:solidFill>
              </a:defRPr>
            </a:lvl3pPr>
            <a:lvl4pPr marL="1076617" indent="-353588">
              <a:defRPr sz="1200">
                <a:solidFill>
                  <a:srgbClr val="3E4F58"/>
                </a:solidFill>
              </a:defRPr>
            </a:lvl4pPr>
            <a:lvl5pPr marL="1428621" indent="-352001">
              <a:buFont typeface="Courier New" panose="02070309020205020404" pitchFamily="49" charset="0"/>
              <a:buChar char="o"/>
              <a:defRPr sz="1200">
                <a:solidFill>
                  <a:srgbClr val="3E4F58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4"/>
          </p:nvPr>
        </p:nvSpPr>
        <p:spPr>
          <a:xfrm>
            <a:off x="4648200" y="1219200"/>
            <a:ext cx="43434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55175" indent="-355175" defTabSz="355175">
              <a:buFont typeface="Wingdings 3" panose="05040102010807070707" pitchFamily="18" charset="2"/>
              <a:buChar char="4"/>
              <a:defRPr sz="1800">
                <a:solidFill>
                  <a:srgbClr val="3E4F58"/>
                </a:solidFill>
              </a:defRPr>
            </a:lvl2pPr>
            <a:lvl3pPr marL="723031" indent="-367860">
              <a:buFont typeface="Wingdings" panose="05000000000000000000" pitchFamily="2" charset="2"/>
              <a:buChar char="§"/>
              <a:defRPr sz="1600">
                <a:solidFill>
                  <a:srgbClr val="3E4F58"/>
                </a:solidFill>
              </a:defRPr>
            </a:lvl3pPr>
            <a:lvl4pPr marL="1076617" indent="-353588">
              <a:defRPr sz="1200">
                <a:solidFill>
                  <a:srgbClr val="3E4F58"/>
                </a:solidFill>
              </a:defRPr>
            </a:lvl4pPr>
            <a:lvl5pPr marL="1428621" indent="-352001">
              <a:buFont typeface="Courier New" panose="02070309020205020404" pitchFamily="49" charset="0"/>
              <a:buChar char="o"/>
              <a:defRPr sz="1200">
                <a:solidFill>
                  <a:srgbClr val="3E4F58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305800" y="6601800"/>
            <a:ext cx="685800" cy="180000"/>
          </a:xfrm>
        </p:spPr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68300" indent="-368300">
              <a:buFont typeface="Wingdings 3" panose="05040102010807070707" pitchFamily="18" charset="2"/>
              <a:buChar char="4"/>
              <a:defRPr sz="1800">
                <a:solidFill>
                  <a:srgbClr val="003871"/>
                </a:solidFill>
              </a:defRPr>
            </a:lvl2pPr>
            <a:lvl3pPr marL="719138" indent="-363538">
              <a:buFont typeface="Wingdings" panose="05000000000000000000" pitchFamily="2" charset="2"/>
              <a:buChar char="§"/>
              <a:defRPr sz="1600">
                <a:solidFill>
                  <a:srgbClr val="003871"/>
                </a:solidFill>
              </a:defRPr>
            </a:lvl3pPr>
            <a:lvl4pPr marL="1073150" indent="-349250">
              <a:defRPr sz="1200">
                <a:solidFill>
                  <a:srgbClr val="003871"/>
                </a:solidFill>
              </a:defRPr>
            </a:lvl4pPr>
            <a:lvl5pPr marL="1428750" indent="-349250">
              <a:buFont typeface="Courier New" panose="02070309020205020404" pitchFamily="49" charset="0"/>
              <a:buChar char="o"/>
              <a:defRPr sz="1200">
                <a:solidFill>
                  <a:srgbClr val="00387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305800" y="6601800"/>
            <a:ext cx="685800" cy="180000"/>
          </a:xfrm>
        </p:spPr>
        <p:txBody>
          <a:bodyPr/>
          <a:lstStyle/>
          <a:p>
            <a:fld id="{6C1C0786-B17D-6040-91FD-2BFA6D9D5E6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2936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41148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55600" indent="-355600">
              <a:buFont typeface="Wingdings 3" panose="05040102010807070707" pitchFamily="18" charset="2"/>
              <a:buChar char="4"/>
              <a:defRPr sz="1800">
                <a:solidFill>
                  <a:srgbClr val="3E4F58"/>
                </a:solidFill>
              </a:defRPr>
            </a:lvl2pPr>
            <a:lvl3pPr marL="719138" indent="-363538">
              <a:buFont typeface="Wingdings" panose="05000000000000000000" pitchFamily="2" charset="2"/>
              <a:buChar char="§"/>
              <a:defRPr sz="1600">
                <a:solidFill>
                  <a:srgbClr val="3E4F58"/>
                </a:solidFill>
              </a:defRPr>
            </a:lvl3pPr>
            <a:lvl4pPr marL="1077913" indent="-354013">
              <a:defRPr sz="1200">
                <a:solidFill>
                  <a:srgbClr val="3E4F58"/>
                </a:solidFill>
              </a:defRPr>
            </a:lvl4pPr>
            <a:lvl5pPr marL="1430338" indent="-352425">
              <a:buFont typeface="Courier New" panose="02070309020205020404" pitchFamily="49" charset="0"/>
              <a:buChar char="o"/>
              <a:defRPr sz="1200">
                <a:solidFill>
                  <a:srgbClr val="3E4F58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4"/>
          </p:nvPr>
        </p:nvSpPr>
        <p:spPr>
          <a:xfrm>
            <a:off x="4648200" y="1219200"/>
            <a:ext cx="43434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55600" indent="-355600" defTabSz="355600">
              <a:buFont typeface="Wingdings 3" panose="05040102010807070707" pitchFamily="18" charset="2"/>
              <a:buChar char="4"/>
              <a:defRPr sz="1800">
                <a:solidFill>
                  <a:srgbClr val="3E4F58"/>
                </a:solidFill>
              </a:defRPr>
            </a:lvl2pPr>
            <a:lvl3pPr marL="723900" indent="-368300">
              <a:buFont typeface="Wingdings" panose="05000000000000000000" pitchFamily="2" charset="2"/>
              <a:buChar char="§"/>
              <a:defRPr sz="1600">
                <a:solidFill>
                  <a:srgbClr val="3E4F58"/>
                </a:solidFill>
              </a:defRPr>
            </a:lvl3pPr>
            <a:lvl4pPr marL="1077913" indent="-354013">
              <a:defRPr sz="1200">
                <a:solidFill>
                  <a:srgbClr val="3E4F58"/>
                </a:solidFill>
              </a:defRPr>
            </a:lvl4pPr>
            <a:lvl5pPr marL="1430338" indent="-352425">
              <a:buFont typeface="Courier New" panose="02070309020205020404" pitchFamily="49" charset="0"/>
              <a:buChar char="o"/>
              <a:defRPr sz="1200">
                <a:solidFill>
                  <a:srgbClr val="3E4F58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305800" y="6601800"/>
            <a:ext cx="685800" cy="180000"/>
          </a:xfrm>
        </p:spPr>
        <p:txBody>
          <a:bodyPr/>
          <a:lstStyle/>
          <a:p>
            <a:fld id="{6C1C0786-B17D-6040-91FD-2BFA6D9D5E6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6646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41148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55600" indent="-355600">
              <a:buFont typeface="Wingdings 3" panose="05040102010807070707" pitchFamily="18" charset="2"/>
              <a:buChar char="4"/>
              <a:defRPr sz="1800">
                <a:solidFill>
                  <a:srgbClr val="3E4F58"/>
                </a:solidFill>
              </a:defRPr>
            </a:lvl2pPr>
            <a:lvl3pPr marL="719138" indent="-363538">
              <a:buFont typeface="Wingdings" panose="05000000000000000000" pitchFamily="2" charset="2"/>
              <a:buChar char="§"/>
              <a:defRPr sz="1600">
                <a:solidFill>
                  <a:srgbClr val="3E4F58"/>
                </a:solidFill>
              </a:defRPr>
            </a:lvl3pPr>
            <a:lvl4pPr marL="1077913" indent="-354013">
              <a:defRPr sz="1200">
                <a:solidFill>
                  <a:srgbClr val="3E4F58"/>
                </a:solidFill>
              </a:defRPr>
            </a:lvl4pPr>
            <a:lvl5pPr marL="1430338" indent="-352425">
              <a:buFont typeface="Courier New" panose="02070309020205020404" pitchFamily="49" charset="0"/>
              <a:buChar char="o"/>
              <a:defRPr sz="1200">
                <a:solidFill>
                  <a:srgbClr val="3E4F58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4"/>
          </p:nvPr>
        </p:nvSpPr>
        <p:spPr>
          <a:xfrm>
            <a:off x="4648200" y="1219200"/>
            <a:ext cx="4343400" cy="52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355600" indent="-355600" defTabSz="355600">
              <a:buFont typeface="Wingdings 3" panose="05040102010807070707" pitchFamily="18" charset="2"/>
              <a:buChar char="4"/>
              <a:defRPr sz="1800">
                <a:solidFill>
                  <a:srgbClr val="3E4F58"/>
                </a:solidFill>
              </a:defRPr>
            </a:lvl2pPr>
            <a:lvl3pPr marL="723900" indent="-368300">
              <a:buFont typeface="Wingdings" panose="05000000000000000000" pitchFamily="2" charset="2"/>
              <a:buChar char="§"/>
              <a:defRPr sz="1600">
                <a:solidFill>
                  <a:srgbClr val="3E4F58"/>
                </a:solidFill>
              </a:defRPr>
            </a:lvl3pPr>
            <a:lvl4pPr marL="1077913" indent="-354013">
              <a:defRPr sz="1200">
                <a:solidFill>
                  <a:srgbClr val="3E4F58"/>
                </a:solidFill>
              </a:defRPr>
            </a:lvl4pPr>
            <a:lvl5pPr marL="1430338" indent="-352425">
              <a:buFont typeface="Courier New" panose="02070309020205020404" pitchFamily="49" charset="0"/>
              <a:buChar char="o"/>
              <a:defRPr sz="1200">
                <a:solidFill>
                  <a:srgbClr val="3E4F58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305800" y="6601800"/>
            <a:ext cx="685800" cy="180000"/>
          </a:xfrm>
        </p:spPr>
        <p:txBody>
          <a:bodyPr/>
          <a:lstStyle/>
          <a:p>
            <a:fld id="{6C1C0786-B17D-6040-91FD-2BFA6D9D5E6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7089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6B83E9-AF9E-451D-A3E0-CE45E3A866D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13361"/>
      </p:ext>
    </p:extLst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6B83E9-AF9E-451D-A3E0-CE45E3A866D8}" type="datetimeFigureOut">
              <a:rPr lang="fr-FR" smtClean="0">
                <a:solidFill>
                  <a:prstClr val="black"/>
                </a:solidFill>
              </a:rPr>
              <a:pPr/>
              <a:t>25/01/2018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919986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6B83E9-AF9E-451D-A3E0-CE45E3A866D8}" type="datetimeFigureOut">
              <a:rPr lang="fr-FR" smtClean="0"/>
              <a:t>25/01/2018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8283186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019800" y="6416675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ONET 2015</a:t>
            </a:r>
            <a:endParaRPr lang="fr-FR" dirty="0"/>
          </a:p>
        </p:txBody>
      </p:sp>
      <p:sp>
        <p:nvSpPr>
          <p:cNvPr id="10" name="Espace réservé du titre 1"/>
          <p:cNvSpPr>
            <a:spLocks noGrp="1"/>
          </p:cNvSpPr>
          <p:nvPr>
            <p:ph type="title"/>
          </p:nvPr>
        </p:nvSpPr>
        <p:spPr>
          <a:xfrm>
            <a:off x="304800" y="167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304800" y="2971800"/>
            <a:ext cx="4191000" cy="7620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rgbClr val="003871"/>
                </a:solidFill>
              </a:defRPr>
            </a:lvl1pPr>
            <a:lvl2pPr>
              <a:defRPr sz="1800">
                <a:solidFill>
                  <a:srgbClr val="3E4F58"/>
                </a:solidFill>
              </a:defRPr>
            </a:lvl2pPr>
            <a:lvl3pPr>
              <a:defRPr sz="1600">
                <a:solidFill>
                  <a:srgbClr val="3E4F58"/>
                </a:solidFill>
              </a:defRPr>
            </a:lvl3pPr>
            <a:lvl4pPr>
              <a:defRPr sz="1200">
                <a:solidFill>
                  <a:srgbClr val="3E4F58"/>
                </a:solidFill>
              </a:defRPr>
            </a:lvl4pPr>
            <a:lvl5pPr>
              <a:defRPr sz="1200">
                <a:solidFill>
                  <a:srgbClr val="3E4F58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4" name="Espace réservé de la date 4"/>
          <p:cNvSpPr>
            <a:spLocks noGrp="1"/>
          </p:cNvSpPr>
          <p:nvPr>
            <p:ph type="dt" sz="half" idx="12"/>
          </p:nvPr>
        </p:nvSpPr>
        <p:spPr>
          <a:xfrm>
            <a:off x="304800" y="3886200"/>
            <a:ext cx="685800" cy="273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3871"/>
                </a:solidFill>
              </a:defRPr>
            </a:lvl1pPr>
          </a:lstStyle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3100202" y="2987070"/>
            <a:ext cx="5053198" cy="58477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9" name="Espace réservé du pied de page 4"/>
          <p:cNvSpPr txBox="1">
            <a:spLocks/>
          </p:cNvSpPr>
          <p:nvPr userDrawn="1"/>
        </p:nvSpPr>
        <p:spPr>
          <a:xfrm>
            <a:off x="152400" y="6601800"/>
            <a:ext cx="7848600" cy="180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3E4F58"/>
                </a:solidFill>
              </a:defRPr>
            </a:lvl1pPr>
          </a:lstStyle>
          <a:p>
            <a:r>
              <a:rPr lang="fr-FR" dirty="0" smtClean="0"/>
              <a:t>Piloter ONET en Prévention 2015</a:t>
            </a:r>
            <a:endParaRPr lang="fr-FR" dirty="0"/>
          </a:p>
        </p:txBody>
      </p:sp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8305800" y="6601800"/>
            <a:ext cx="685800" cy="180000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rgbClr val="3E4F58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1C0786-B17D-6040-91FD-2BFA6D9D5E6B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rgbClr val="3E4F5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3E4F5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3024002" cy="404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981200" y="3009900"/>
            <a:ext cx="7620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FFFFFF"/>
                </a:solidFill>
              </a:defRPr>
            </a:lvl1pPr>
            <a:lvl2pPr marL="355600" indent="-355600">
              <a:buFont typeface="Wingdings 3" panose="05040102010807070707" pitchFamily="18" charset="2"/>
              <a:buChar char="4"/>
              <a:defRPr sz="1800">
                <a:solidFill>
                  <a:srgbClr val="FFFFFF"/>
                </a:solidFill>
              </a:defRPr>
            </a:lvl2pPr>
            <a:lvl3pPr marL="719138" indent="-363538">
              <a:buFont typeface="Wingdings" panose="05000000000000000000" pitchFamily="2" charset="2"/>
              <a:buChar char="§"/>
              <a:defRPr sz="1600">
                <a:solidFill>
                  <a:srgbClr val="FFFFFF"/>
                </a:solidFill>
              </a:defRPr>
            </a:lvl3pPr>
            <a:lvl4pPr marL="1077913" indent="-354013">
              <a:defRPr sz="1200">
                <a:solidFill>
                  <a:srgbClr val="FFFFFF"/>
                </a:solidFill>
              </a:defRPr>
            </a:lvl4pPr>
            <a:lvl5pPr marL="1430338" indent="-352425">
              <a:buFont typeface="Courier New" panose="02070309020205020404" pitchFamily="49" charset="0"/>
              <a:buChar char="o"/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 dirty="0" smtClean="0"/>
              <a:t>N°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83E9-AF9E-451D-A3E0-CE45E3A866D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20918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83E9-AF9E-451D-A3E0-CE45E3A866D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677203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18" Type="http://schemas.openxmlformats.org/officeDocument/2006/relationships/image" Target="../media/image19.emf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emf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emf"/><Relationship Id="rId25" Type="http://schemas.openxmlformats.org/officeDocument/2006/relationships/image" Target="../media/image26.png"/><Relationship Id="rId2" Type="http://schemas.openxmlformats.org/officeDocument/2006/relationships/theme" Target="../theme/theme5.xml"/><Relationship Id="rId16" Type="http://schemas.openxmlformats.org/officeDocument/2006/relationships/image" Target="../media/image17.emf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24" Type="http://schemas.openxmlformats.org/officeDocument/2006/relationships/image" Target="../media/image25.jpeg"/><Relationship Id="rId5" Type="http://schemas.openxmlformats.org/officeDocument/2006/relationships/image" Target="../media/image6.png"/><Relationship Id="rId15" Type="http://schemas.openxmlformats.org/officeDocument/2006/relationships/image" Target="../media/image16.emf"/><Relationship Id="rId23" Type="http://schemas.openxmlformats.org/officeDocument/2006/relationships/image" Target="../media/image24.jpeg"/><Relationship Id="rId28" Type="http://schemas.openxmlformats.org/officeDocument/2006/relationships/image" Target="../media/image29.png"/><Relationship Id="rId10" Type="http://schemas.openxmlformats.org/officeDocument/2006/relationships/image" Target="../media/image11.emf"/><Relationship Id="rId19" Type="http://schemas.openxmlformats.org/officeDocument/2006/relationships/image" Target="../media/image20.jpeg"/><Relationship Id="rId4" Type="http://schemas.openxmlformats.org/officeDocument/2006/relationships/image" Target="../media/image5.png"/><Relationship Id="rId9" Type="http://schemas.openxmlformats.org/officeDocument/2006/relationships/image" Target="../media/image10.emf"/><Relationship Id="rId14" Type="http://schemas.openxmlformats.org/officeDocument/2006/relationships/image" Target="../media/image15.jpeg"/><Relationship Id="rId22" Type="http://schemas.openxmlformats.org/officeDocument/2006/relationships/image" Target="../media/image23.emf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590800" y="0"/>
            <a:ext cx="6400800" cy="93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05800" y="6601800"/>
            <a:ext cx="685800" cy="180000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rgbClr val="3E4F58"/>
                </a:solidFill>
              </a:defRPr>
            </a:lvl1pPr>
          </a:lstStyle>
          <a:p>
            <a:fld id="{6C1C0786-B17D-6040-91FD-2BFA6D9D5E6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6" name="Image 5" descr="fond 2 g.pdf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1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3" r:id="rId3"/>
    <p:sldLayoutId id="2147483767" r:id="rId4"/>
    <p:sldLayoutId id="2147483768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457200" rtl="0" eaLnBrk="1" latinLnBrk="0" hangingPunct="1">
        <a:spcBef>
          <a:spcPct val="0"/>
        </a:spcBef>
        <a:buNone/>
        <a:defRPr sz="3200" b="1" kern="1200">
          <a:solidFill>
            <a:srgbClr val="0038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590800" y="0"/>
            <a:ext cx="6400800" cy="93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05800" y="6601800"/>
            <a:ext cx="685800" cy="180000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rgbClr val="3E4F58"/>
                </a:solidFill>
              </a:defRPr>
            </a:lvl1pPr>
          </a:lstStyle>
          <a:p>
            <a:fld id="{6C1C0786-B17D-6040-91FD-2BFA6D9D5E6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6" name="Image 5" descr="fond 2 g.pdf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30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457200" rtl="0" eaLnBrk="1" latinLnBrk="0" hangingPunct="1">
        <a:spcBef>
          <a:spcPct val="0"/>
        </a:spcBef>
        <a:buNone/>
        <a:defRPr sz="3200" b="1" kern="1200">
          <a:solidFill>
            <a:srgbClr val="0038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 1 g 2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3"/>
            <a:ext cx="9144000" cy="6858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00387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Tx/>
        <a:buNone/>
        <a:defRPr sz="1600" kern="1200">
          <a:solidFill>
            <a:srgbClr val="00387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05800" y="6601800"/>
            <a:ext cx="685800" cy="180000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rgbClr val="3E4F58"/>
                </a:solidFill>
              </a:defRPr>
            </a:lvl1pPr>
          </a:lstStyle>
          <a:p>
            <a:fld id="{6C1C0786-B17D-6040-91FD-2BFA6D9D5E6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457200" rtl="0" eaLnBrk="1" latinLnBrk="0" hangingPunct="1">
        <a:spcBef>
          <a:spcPct val="0"/>
        </a:spcBef>
        <a:buNone/>
        <a:defRPr sz="3200" b="1" kern="1200">
          <a:solidFill>
            <a:srgbClr val="0038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B83E9-AF9E-451D-A3E0-CE45E3A866D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 descr="fond 2 g.pd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3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51" y="4931447"/>
            <a:ext cx="1108917" cy="117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273" y="1801307"/>
            <a:ext cx="420524" cy="99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Autre processus 11"/>
          <p:cNvSpPr>
            <a:spLocks noChangeArrowheads="1"/>
          </p:cNvSpPr>
          <p:nvPr userDrawn="1"/>
        </p:nvSpPr>
        <p:spPr bwMode="auto">
          <a:xfrm>
            <a:off x="1001385" y="766753"/>
            <a:ext cx="3313308" cy="437897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684" tIns="28342" rIns="56684" bIns="28342">
            <a:spAutoFit/>
          </a:bodyPr>
          <a:lstStyle>
            <a:lvl1pPr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100" b="1" smtClean="0">
                <a:solidFill>
                  <a:srgbClr val="194575"/>
                </a:solidFill>
                <a:latin typeface="Calibri" pitchFamily="34" charset="0"/>
              </a:rPr>
              <a:t>Produit Bleu </a:t>
            </a:r>
            <a:r>
              <a:rPr lang="fr-FR" altLang="fr-FR" sz="1100" smtClean="0">
                <a:solidFill>
                  <a:srgbClr val="7F7F7F"/>
                </a:solidFill>
                <a:latin typeface="Calibri" pitchFamily="34" charset="0"/>
              </a:rPr>
              <a:t>(Pré-dilué 20%)</a:t>
            </a:r>
            <a:br>
              <a:rPr lang="fr-FR" altLang="fr-FR" sz="1100" smtClean="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100" smtClean="0">
                <a:solidFill>
                  <a:srgbClr val="7F7F7F"/>
                </a:solidFill>
                <a:latin typeface="Calibri" pitchFamily="34" charset="0"/>
              </a:rPr>
              <a:t>Entretien quotidien</a:t>
            </a:r>
          </a:p>
        </p:txBody>
      </p:sp>
      <p:pic>
        <p:nvPicPr>
          <p:cNvPr id="1029" name="Image 65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233" y="6429311"/>
            <a:ext cx="1419029" cy="34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Image 45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33" y="6403855"/>
            <a:ext cx="1203966" cy="33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Connecteur droit 17"/>
          <p:cNvCxnSpPr/>
          <p:nvPr userDrawn="1"/>
        </p:nvCxnSpPr>
        <p:spPr>
          <a:xfrm>
            <a:off x="4572960" y="333990"/>
            <a:ext cx="0" cy="6463932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Image 18"/>
          <p:cNvPicPr>
            <a:picLocks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8730" y="419046"/>
            <a:ext cx="1234493" cy="1288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0" name="ZoneTexte 7"/>
          <p:cNvSpPr txBox="1">
            <a:spLocks noChangeArrowheads="1"/>
          </p:cNvSpPr>
          <p:nvPr userDrawn="1"/>
        </p:nvSpPr>
        <p:spPr bwMode="auto">
          <a:xfrm>
            <a:off x="117133" y="333990"/>
            <a:ext cx="3002235" cy="31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684" tIns="28342" rIns="56684" bIns="2834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691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700" b="1" dirty="0">
                <a:solidFill>
                  <a:srgbClr val="42B003"/>
                </a:solidFill>
                <a:latin typeface="Calibri"/>
                <a:ea typeface="Helvetica" charset="0"/>
                <a:cs typeface="Helvetica" charset="0"/>
              </a:rPr>
              <a:t>Nettoyage </a:t>
            </a:r>
            <a:r>
              <a:rPr lang="fr-FR" altLang="fr-FR" sz="1700" b="1" dirty="0" smtClean="0">
                <a:solidFill>
                  <a:srgbClr val="42B003"/>
                </a:solidFill>
                <a:latin typeface="Calibri"/>
                <a:ea typeface="Helvetica" charset="0"/>
                <a:cs typeface="Helvetica" charset="0"/>
              </a:rPr>
              <a:t>multi-surfaces</a:t>
            </a:r>
            <a:endParaRPr lang="fr-FR" altLang="fr-FR" sz="1700" b="1" dirty="0">
              <a:solidFill>
                <a:srgbClr val="42B003"/>
              </a:solidFill>
              <a:latin typeface="Calibri"/>
              <a:ea typeface="Helvetica" charset="0"/>
              <a:cs typeface="Helvetica" charset="0"/>
            </a:endParaRPr>
          </a:p>
        </p:txBody>
      </p:sp>
      <p:pic>
        <p:nvPicPr>
          <p:cNvPr id="1034" name="Image 3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74" y="1736138"/>
            <a:ext cx="866011" cy="152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Connecteur droit 25"/>
          <p:cNvCxnSpPr/>
          <p:nvPr userDrawn="1"/>
        </p:nvCxnSpPr>
        <p:spPr>
          <a:xfrm flipH="1">
            <a:off x="166098" y="3266587"/>
            <a:ext cx="881660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52"/>
          <p:cNvSpPr>
            <a:spLocks noChangeArrowheads="1"/>
          </p:cNvSpPr>
          <p:nvPr userDrawn="1"/>
        </p:nvSpPr>
        <p:spPr bwMode="auto">
          <a:xfrm>
            <a:off x="1034029" y="2919360"/>
            <a:ext cx="2039682" cy="26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684" tIns="28342" rIns="56684" bIns="2834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691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100" b="1" dirty="0">
                <a:solidFill>
                  <a:srgbClr val="42B003"/>
                </a:solidFill>
                <a:latin typeface="Calibri"/>
                <a:ea typeface="Helvetica" charset="0"/>
                <a:cs typeface="Helvetica" charset="0"/>
              </a:rPr>
              <a:t>Attention: Bien respecter la dose</a:t>
            </a:r>
          </a:p>
        </p:txBody>
      </p:sp>
      <p:pic>
        <p:nvPicPr>
          <p:cNvPr id="1037" name="Image 27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601" y="1274865"/>
            <a:ext cx="434925" cy="46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Image 28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73" y="1274865"/>
            <a:ext cx="435886" cy="46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Image 29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59" y="853304"/>
            <a:ext cx="789203" cy="62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à coins arrondis 30"/>
          <p:cNvSpPr/>
          <p:nvPr userDrawn="1"/>
        </p:nvSpPr>
        <p:spPr>
          <a:xfrm>
            <a:off x="784402" y="6346832"/>
            <a:ext cx="3589817" cy="437853"/>
          </a:xfrm>
          <a:prstGeom prst="roundRect">
            <a:avLst/>
          </a:prstGeom>
          <a:solidFill>
            <a:srgbClr val="42B0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6684" tIns="28342" rIns="56684" bIns="28342" anchor="ctr"/>
          <a:lstStyle/>
          <a:p>
            <a:pPr algn="ctr" defTabSz="45691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500" b="1" dirty="0">
                <a:solidFill>
                  <a:prstClr val="white"/>
                </a:solidFill>
                <a:ea typeface="Helvetica" charset="0"/>
                <a:cs typeface="Helvetica" charset="0"/>
              </a:rPr>
              <a:t>NE PAS JETER LES BIDONS DOSEURS VIDES</a:t>
            </a:r>
          </a:p>
        </p:txBody>
      </p:sp>
      <p:cxnSp>
        <p:nvCxnSpPr>
          <p:cNvPr id="32" name="Connecteur droit 31"/>
          <p:cNvCxnSpPr/>
          <p:nvPr userDrawn="1"/>
        </p:nvCxnSpPr>
        <p:spPr>
          <a:xfrm flipH="1">
            <a:off x="168018" y="6253152"/>
            <a:ext cx="881564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42" name="Image 32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39" y="6338686"/>
            <a:ext cx="434925" cy="46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ZoneTexte 33"/>
          <p:cNvSpPr txBox="1"/>
          <p:nvPr userDrawn="1"/>
        </p:nvSpPr>
        <p:spPr>
          <a:xfrm>
            <a:off x="3346911" y="2050781"/>
            <a:ext cx="402283" cy="626624"/>
          </a:xfrm>
          <a:prstGeom prst="rect">
            <a:avLst/>
          </a:prstGeom>
          <a:noFill/>
        </p:spPr>
        <p:txBody>
          <a:bodyPr lIns="56684" tIns="28342" rIns="56684" bIns="28342">
            <a:spAutoFit/>
          </a:bodyPr>
          <a:lstStyle/>
          <a:p>
            <a:pPr defTabSz="45691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700" b="1" dirty="0">
                <a:solidFill>
                  <a:srgbClr val="7030A0"/>
                </a:solidFill>
                <a:latin typeface="Arial" charset="0"/>
                <a:ea typeface="ＭＳ Ｐゴシック" charset="-128"/>
              </a:rPr>
              <a:t>+</a:t>
            </a:r>
          </a:p>
        </p:txBody>
      </p:sp>
      <p:pic>
        <p:nvPicPr>
          <p:cNvPr id="1044" name="Image 34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782" y="2114932"/>
            <a:ext cx="725836" cy="51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5" name="Autre processus 44"/>
          <p:cNvSpPr>
            <a:spLocks noChangeArrowheads="1"/>
          </p:cNvSpPr>
          <p:nvPr userDrawn="1"/>
        </p:nvSpPr>
        <p:spPr bwMode="auto">
          <a:xfrm>
            <a:off x="5600268" y="762679"/>
            <a:ext cx="3382435" cy="437897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684" tIns="28342" rIns="56684" bIns="28342">
            <a:spAutoFit/>
          </a:bodyPr>
          <a:lstStyle>
            <a:lvl1pPr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100" b="1" smtClean="0">
                <a:solidFill>
                  <a:srgbClr val="E52769"/>
                </a:solidFill>
                <a:latin typeface="Calibri" pitchFamily="34" charset="0"/>
              </a:rPr>
              <a:t>Produit Rose </a:t>
            </a:r>
            <a:r>
              <a:rPr lang="fr-FR" altLang="fr-FR" sz="1100" smtClean="0">
                <a:solidFill>
                  <a:srgbClr val="7F7F7F"/>
                </a:solidFill>
                <a:latin typeface="Calibri" pitchFamily="34" charset="0"/>
              </a:rPr>
              <a:t>(Pré-dilué 20%)</a:t>
            </a:r>
            <a:br>
              <a:rPr lang="fr-FR" altLang="fr-FR" sz="1100" smtClean="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100" smtClean="0">
                <a:solidFill>
                  <a:srgbClr val="7F7F7F"/>
                </a:solidFill>
                <a:latin typeface="Calibri" pitchFamily="34" charset="0"/>
              </a:rPr>
              <a:t>Entretien quotidien</a:t>
            </a:r>
          </a:p>
        </p:txBody>
      </p:sp>
      <p:sp>
        <p:nvSpPr>
          <p:cNvPr id="46" name="ZoneTexte 7"/>
          <p:cNvSpPr txBox="1">
            <a:spLocks noChangeArrowheads="1"/>
          </p:cNvSpPr>
          <p:nvPr userDrawn="1"/>
        </p:nvSpPr>
        <p:spPr bwMode="auto">
          <a:xfrm>
            <a:off x="4686253" y="347228"/>
            <a:ext cx="3039679" cy="31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684" tIns="28342" rIns="56684" bIns="2834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691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700" b="1" dirty="0">
                <a:solidFill>
                  <a:srgbClr val="42B003"/>
                </a:solidFill>
                <a:latin typeface="Calibri"/>
                <a:ea typeface="Helvetica" charset="0"/>
                <a:cs typeface="Helvetica" charset="0"/>
              </a:rPr>
              <a:t>Nettoyage des sanitaires</a:t>
            </a:r>
          </a:p>
        </p:txBody>
      </p:sp>
      <p:sp>
        <p:nvSpPr>
          <p:cNvPr id="47" name="Rectangle 52"/>
          <p:cNvSpPr>
            <a:spLocks noChangeArrowheads="1"/>
          </p:cNvSpPr>
          <p:nvPr userDrawn="1"/>
        </p:nvSpPr>
        <p:spPr bwMode="auto">
          <a:xfrm>
            <a:off x="5600269" y="2920378"/>
            <a:ext cx="2039682" cy="26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684" tIns="28342" rIns="56684" bIns="2834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691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100" b="1" dirty="0">
                <a:solidFill>
                  <a:srgbClr val="42B003"/>
                </a:solidFill>
                <a:latin typeface="Calibri"/>
                <a:ea typeface="Helvetica" charset="0"/>
                <a:cs typeface="Helvetica" charset="0"/>
              </a:rPr>
              <a:t>Attention: Bien respecter la dose</a:t>
            </a:r>
          </a:p>
        </p:txBody>
      </p:sp>
      <p:pic>
        <p:nvPicPr>
          <p:cNvPr id="48" name="Image 47"/>
          <p:cNvPicPr>
            <a:picLocks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7849" y="382948"/>
            <a:ext cx="1234972" cy="1287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49" name="Image 4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914" y="1235153"/>
            <a:ext cx="434926" cy="46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Image 49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698" y="1235153"/>
            <a:ext cx="434926" cy="46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Image 50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803" y="1235153"/>
            <a:ext cx="435886" cy="46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Image 51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571" y="1235153"/>
            <a:ext cx="435886" cy="46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Image 52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266" y="1963211"/>
            <a:ext cx="702794" cy="49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ZoneTexte 53"/>
          <p:cNvSpPr txBox="1"/>
          <p:nvPr userDrawn="1"/>
        </p:nvSpPr>
        <p:spPr>
          <a:xfrm>
            <a:off x="7969797" y="1901097"/>
            <a:ext cx="402282" cy="626624"/>
          </a:xfrm>
          <a:prstGeom prst="rect">
            <a:avLst/>
          </a:prstGeom>
          <a:noFill/>
        </p:spPr>
        <p:txBody>
          <a:bodyPr lIns="56684" tIns="28342" rIns="56684" bIns="28342">
            <a:spAutoFit/>
          </a:bodyPr>
          <a:lstStyle/>
          <a:p>
            <a:pPr defTabSz="45691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700" b="1" dirty="0">
                <a:solidFill>
                  <a:srgbClr val="DB538E"/>
                </a:solidFill>
                <a:latin typeface="Arial" charset="0"/>
                <a:ea typeface="ＭＳ Ｐゴシック" charset="-128"/>
              </a:rPr>
              <a:t>+</a:t>
            </a:r>
          </a:p>
        </p:txBody>
      </p:sp>
      <p:sp>
        <p:nvSpPr>
          <p:cNvPr id="1055" name="Autre processus 54"/>
          <p:cNvSpPr>
            <a:spLocks noChangeArrowheads="1"/>
          </p:cNvSpPr>
          <p:nvPr userDrawn="1"/>
        </p:nvSpPr>
        <p:spPr bwMode="auto">
          <a:xfrm>
            <a:off x="1001386" y="3808303"/>
            <a:ext cx="3327709" cy="437897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684" tIns="28342" rIns="56684" bIns="28342">
            <a:spAutoFit/>
          </a:bodyPr>
          <a:lstStyle>
            <a:lvl1pPr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100" b="1" smtClean="0">
                <a:solidFill>
                  <a:srgbClr val="008935"/>
                </a:solidFill>
                <a:latin typeface="Calibri" pitchFamily="34" charset="0"/>
              </a:rPr>
              <a:t>Produit Vert </a:t>
            </a:r>
            <a:r>
              <a:rPr lang="fr-FR" altLang="fr-FR" sz="1100" smtClean="0">
                <a:solidFill>
                  <a:srgbClr val="7F7F7F"/>
                </a:solidFill>
                <a:latin typeface="Calibri" pitchFamily="34" charset="0"/>
              </a:rPr>
              <a:t>(Pré-dilué 20%)</a:t>
            </a:r>
            <a:br>
              <a:rPr lang="fr-FR" altLang="fr-FR" sz="1100" smtClean="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100" smtClean="0">
                <a:solidFill>
                  <a:srgbClr val="7F7F7F"/>
                </a:solidFill>
                <a:latin typeface="Calibri" pitchFamily="34" charset="0"/>
              </a:rPr>
              <a:t>Entretien quotidien</a:t>
            </a:r>
          </a:p>
        </p:txBody>
      </p:sp>
      <p:sp>
        <p:nvSpPr>
          <p:cNvPr id="56" name="ZoneTexte 7"/>
          <p:cNvSpPr txBox="1">
            <a:spLocks noChangeArrowheads="1"/>
          </p:cNvSpPr>
          <p:nvPr userDrawn="1"/>
        </p:nvSpPr>
        <p:spPr bwMode="auto">
          <a:xfrm>
            <a:off x="106571" y="3384706"/>
            <a:ext cx="3002235" cy="31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684" tIns="28342" rIns="56684" bIns="2834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691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700" b="1" dirty="0">
                <a:solidFill>
                  <a:srgbClr val="42B003"/>
                </a:solidFill>
                <a:latin typeface="Calibri"/>
                <a:ea typeface="Helvetica" charset="0"/>
                <a:cs typeface="Helvetica" charset="0"/>
              </a:rPr>
              <a:t>Nettoyage des sols</a:t>
            </a:r>
          </a:p>
        </p:txBody>
      </p:sp>
      <p:pic>
        <p:nvPicPr>
          <p:cNvPr id="57" name="Image 56"/>
          <p:cNvPicPr>
            <a:picLocks/>
          </p:cNvPicPr>
          <p:nvPr userDrawn="1"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3309" y="3429008"/>
            <a:ext cx="1234493" cy="1288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8" name="Rectangle 52"/>
          <p:cNvSpPr>
            <a:spLocks noChangeArrowheads="1"/>
          </p:cNvSpPr>
          <p:nvPr userDrawn="1"/>
        </p:nvSpPr>
        <p:spPr bwMode="auto">
          <a:xfrm>
            <a:off x="1032109" y="5964983"/>
            <a:ext cx="2039682" cy="26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684" tIns="28342" rIns="56684" bIns="2834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5691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100" b="1" dirty="0">
                <a:solidFill>
                  <a:srgbClr val="42B003"/>
                </a:solidFill>
                <a:latin typeface="Calibri"/>
                <a:ea typeface="Helvetica" charset="0"/>
                <a:cs typeface="Helvetica" charset="0"/>
              </a:rPr>
              <a:t>Attention: Bien respecter la dose</a:t>
            </a:r>
          </a:p>
        </p:txBody>
      </p:sp>
      <p:pic>
        <p:nvPicPr>
          <p:cNvPr id="1059" name="Image 58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688" y="4283832"/>
            <a:ext cx="435886" cy="46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Image 59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361" y="4283832"/>
            <a:ext cx="435886" cy="46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Image 60"/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14" y="4279759"/>
            <a:ext cx="435886" cy="46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Image 61" descr="ecolabel_logo.jpg"/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132" y="2693305"/>
            <a:ext cx="455088" cy="48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Image 62" descr="ecolabel_logo.jpg"/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132" y="5707363"/>
            <a:ext cx="455088" cy="48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Image 64" descr="ecolabel_logo.jpg"/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214" y="2701452"/>
            <a:ext cx="455088" cy="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Image 33"/>
          <p:cNvPicPr>
            <a:picLocks noChangeAspect="1"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055" y="6306102"/>
            <a:ext cx="1015787" cy="46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Image 3"/>
          <p:cNvPicPr>
            <a:picLocks noChangeAspect="1"/>
          </p:cNvPicPr>
          <p:nvPr userDrawn="1"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619" y="1741229"/>
            <a:ext cx="861210" cy="151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" name="Connecteur droit 70"/>
          <p:cNvCxnSpPr/>
          <p:nvPr userDrawn="1"/>
        </p:nvCxnSpPr>
        <p:spPr>
          <a:xfrm flipV="1">
            <a:off x="434926" y="1668934"/>
            <a:ext cx="134414" cy="204670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Ellipse 71"/>
          <p:cNvSpPr>
            <a:spLocks noChangeArrowheads="1"/>
          </p:cNvSpPr>
          <p:nvPr userDrawn="1"/>
        </p:nvSpPr>
        <p:spPr bwMode="auto">
          <a:xfrm>
            <a:off x="178579" y="1596636"/>
            <a:ext cx="782482" cy="827848"/>
          </a:xfrm>
          <a:prstGeom prst="ellipse">
            <a:avLst/>
          </a:prstGeom>
          <a:noFill/>
          <a:ln w="571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6684" tIns="28342" rIns="56684" bIns="28342" anchor="ctr"/>
          <a:lstStyle>
            <a:lvl1pPr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altLang="fr-FR" sz="1100" smtClean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73" name="Connecteur droit 72"/>
          <p:cNvCxnSpPr/>
          <p:nvPr userDrawn="1"/>
        </p:nvCxnSpPr>
        <p:spPr>
          <a:xfrm flipV="1">
            <a:off x="5051091" y="1660787"/>
            <a:ext cx="134414" cy="205689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Ellipse 73"/>
          <p:cNvSpPr>
            <a:spLocks noChangeArrowheads="1"/>
          </p:cNvSpPr>
          <p:nvPr userDrawn="1"/>
        </p:nvSpPr>
        <p:spPr bwMode="auto">
          <a:xfrm>
            <a:off x="4777462" y="1596636"/>
            <a:ext cx="782482" cy="827848"/>
          </a:xfrm>
          <a:prstGeom prst="ellipse">
            <a:avLst/>
          </a:prstGeom>
          <a:noFill/>
          <a:ln w="571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6684" tIns="28342" rIns="56684" bIns="28342" anchor="ctr"/>
          <a:lstStyle>
            <a:lvl1pPr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altLang="fr-FR" sz="1100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71" name="Picture 2"/>
          <p:cNvPicPr>
            <a:picLocks noChangeAspect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18" y="1727992"/>
            <a:ext cx="425325" cy="100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2" name="Image 75"/>
          <p:cNvPicPr>
            <a:picLocks noChangeAspect="1"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79" y="853304"/>
            <a:ext cx="789203" cy="62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3" name="Image 76"/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79" y="3896892"/>
            <a:ext cx="789203" cy="62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4" name="Image 3"/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74" y="4717612"/>
            <a:ext cx="866011" cy="152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Connecteur droit 79"/>
          <p:cNvCxnSpPr/>
          <p:nvPr userDrawn="1"/>
        </p:nvCxnSpPr>
        <p:spPr>
          <a:xfrm flipV="1">
            <a:off x="433006" y="4641242"/>
            <a:ext cx="135374" cy="204671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Ellipse 80"/>
          <p:cNvSpPr>
            <a:spLocks noChangeArrowheads="1"/>
          </p:cNvSpPr>
          <p:nvPr userDrawn="1"/>
        </p:nvSpPr>
        <p:spPr bwMode="auto">
          <a:xfrm>
            <a:off x="181460" y="4577092"/>
            <a:ext cx="781522" cy="827847"/>
          </a:xfrm>
          <a:prstGeom prst="ellipse">
            <a:avLst/>
          </a:prstGeom>
          <a:noFill/>
          <a:ln w="571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6684" tIns="28342" rIns="56684" bIns="28342" anchor="ctr"/>
          <a:lstStyle>
            <a:lvl1pPr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altLang="fr-FR" sz="1100" smtClean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82" name="Connecteur droit 81"/>
          <p:cNvCxnSpPr/>
          <p:nvPr userDrawn="1"/>
        </p:nvCxnSpPr>
        <p:spPr>
          <a:xfrm flipH="1">
            <a:off x="181459" y="326863"/>
            <a:ext cx="881564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8" name="ZoneTexte 82"/>
          <p:cNvSpPr txBox="1">
            <a:spLocks noChangeArrowheads="1"/>
          </p:cNvSpPr>
          <p:nvPr userDrawn="1"/>
        </p:nvSpPr>
        <p:spPr bwMode="auto">
          <a:xfrm>
            <a:off x="117132" y="11201"/>
            <a:ext cx="8879973" cy="79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684" tIns="28342" rIns="56684" bIns="2834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661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b="1" smtClean="0">
                <a:solidFill>
                  <a:srgbClr val="42B003"/>
                </a:solidFill>
                <a:latin typeface="Calibri" pitchFamily="34" charset="0"/>
              </a:rPr>
              <a:t>Charte murale « AUTOLAVEUSE »			Secteur TERTIAIRE			Site</a:t>
            </a:r>
          </a:p>
        </p:txBody>
      </p:sp>
    </p:spTree>
    <p:extLst>
      <p:ext uri="{BB962C8B-B14F-4D97-AF65-F5344CB8AC3E}">
        <p14:creationId xmlns:p14="http://schemas.microsoft.com/office/powerpoint/2010/main" val="254211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hf hdr="0" dt="0"/>
  <p:txStyles>
    <p:titleStyle>
      <a:lvl1pPr algn="ctr" defTabSz="440873" rtl="0" eaLnBrk="0" fontAlgn="base" hangingPunct="0">
        <a:spcBef>
          <a:spcPct val="0"/>
        </a:spcBef>
        <a:spcAft>
          <a:spcPct val="0"/>
        </a:spcAft>
        <a:defRPr sz="3300" b="1" kern="1200" cap="all">
          <a:solidFill>
            <a:srgbClr val="73B632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defTabSz="440873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2pPr>
      <a:lvl3pPr algn="ctr" defTabSz="440873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3pPr>
      <a:lvl4pPr algn="ctr" defTabSz="440873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4pPr>
      <a:lvl5pPr algn="ctr" defTabSz="440873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5pPr>
      <a:lvl6pPr marL="441860" algn="ctr" defTabSz="441860" rtl="0" fontAlgn="base">
        <a:spcBef>
          <a:spcPct val="0"/>
        </a:spcBef>
        <a:spcAft>
          <a:spcPct val="0"/>
        </a:spcAft>
        <a:defRPr sz="3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6pPr>
      <a:lvl7pPr marL="883721" algn="ctr" defTabSz="441860" rtl="0" fontAlgn="base">
        <a:spcBef>
          <a:spcPct val="0"/>
        </a:spcBef>
        <a:spcAft>
          <a:spcPct val="0"/>
        </a:spcAft>
        <a:defRPr sz="3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7pPr>
      <a:lvl8pPr marL="1325581" algn="ctr" defTabSz="441860" rtl="0" fontAlgn="base">
        <a:spcBef>
          <a:spcPct val="0"/>
        </a:spcBef>
        <a:spcAft>
          <a:spcPct val="0"/>
        </a:spcAft>
        <a:defRPr sz="3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8pPr>
      <a:lvl9pPr marL="1767442" algn="ctr" defTabSz="441860" rtl="0" fontAlgn="base">
        <a:spcBef>
          <a:spcPct val="0"/>
        </a:spcBef>
        <a:spcAft>
          <a:spcPct val="0"/>
        </a:spcAft>
        <a:defRPr sz="3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30655" indent="-330655" algn="l" defTabSz="44087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17403" indent="-275546" algn="l" defTabSz="44087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04150" indent="-219453" algn="l" defTabSz="44087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46008" indent="-219453" algn="l" defTabSz="44087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987864" indent="-219453" algn="l" defTabSz="44087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430232" indent="-220931" algn="l" defTabSz="44186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2093" indent="-220931" algn="l" defTabSz="44186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3953" indent="-220931" algn="l" defTabSz="44186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55814" indent="-220931" algn="l" defTabSz="44186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418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1860" algn="l" defTabSz="4418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3721" algn="l" defTabSz="4418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581" algn="l" defTabSz="4418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67442" algn="l" defTabSz="4418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09302" algn="l" defTabSz="4418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51163" algn="l" defTabSz="4418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93023" algn="l" defTabSz="4418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34884" algn="l" defTabSz="4418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590800" y="0"/>
            <a:ext cx="6400800" cy="93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52400" y="6601800"/>
            <a:ext cx="7848600" cy="180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3E4F58"/>
                </a:solidFill>
              </a:defRPr>
            </a:lvl1pPr>
          </a:lstStyle>
          <a:p>
            <a:r>
              <a:rPr lang="fr-FR" smtClean="0"/>
              <a:t>Direction Développement Responsable 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05800" y="6601800"/>
            <a:ext cx="685800" cy="180000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rgbClr val="3E4F58"/>
                </a:solidFill>
              </a:defRPr>
            </a:lvl1pPr>
          </a:lstStyle>
          <a:p>
            <a:fld id="{6C1C0786-B17D-6040-91FD-2BFA6D9D5E6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6" name="Image 5" descr="fond 2 g.pd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4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457200" rtl="0" eaLnBrk="1" latinLnBrk="0" hangingPunct="1">
        <a:spcBef>
          <a:spcPct val="0"/>
        </a:spcBef>
        <a:buNone/>
        <a:defRPr sz="3200" b="1" kern="1200">
          <a:solidFill>
            <a:srgbClr val="0038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590800" y="0"/>
            <a:ext cx="6400800" cy="93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52400" y="6601800"/>
            <a:ext cx="7848600" cy="180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3E4F58"/>
                </a:solidFill>
              </a:defRPr>
            </a:lvl1pPr>
          </a:lstStyle>
          <a:p>
            <a:r>
              <a:rPr lang="fr-FR" smtClean="0"/>
              <a:t>Direction Développement Responsable 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05800" y="6601800"/>
            <a:ext cx="685800" cy="180000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rgbClr val="3E4F58"/>
                </a:solidFill>
              </a:defRPr>
            </a:lvl1pPr>
          </a:lstStyle>
          <a:p>
            <a:fld id="{6C1C0786-B17D-6040-91FD-2BFA6D9D5E6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6" name="Image 5" descr="fond 2 g.pd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7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457200" rtl="0" eaLnBrk="1" latinLnBrk="0" hangingPunct="1">
        <a:spcBef>
          <a:spcPct val="0"/>
        </a:spcBef>
        <a:buNone/>
        <a:defRPr sz="3200" b="1" kern="1200">
          <a:solidFill>
            <a:srgbClr val="0038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590800" y="0"/>
            <a:ext cx="6400800" cy="93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52400" y="6601800"/>
            <a:ext cx="7848600" cy="1800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3E4F58"/>
                </a:solidFill>
              </a:defRPr>
            </a:lvl1pPr>
          </a:lstStyle>
          <a:p>
            <a:r>
              <a:rPr lang="fr-FR" smtClean="0"/>
              <a:t>Direction Développement Responsable 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05800" y="6601800"/>
            <a:ext cx="685800" cy="180000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rgbClr val="3E4F58"/>
                </a:solidFill>
              </a:defRPr>
            </a:lvl1pPr>
          </a:lstStyle>
          <a:p>
            <a:fld id="{6C1C0786-B17D-6040-91FD-2BFA6D9D5E6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6" name="Image 5" descr="fond 2 g.pdf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457200" rtl="0" eaLnBrk="1" latinLnBrk="0" hangingPunct="1">
        <a:spcBef>
          <a:spcPct val="0"/>
        </a:spcBef>
        <a:buNone/>
        <a:defRPr sz="3200" b="1" kern="1200">
          <a:solidFill>
            <a:srgbClr val="0038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30" tIns="45670" rIns="91330" bIns="4567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330" tIns="45670" rIns="91330" bIns="4567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330" tIns="45670" rIns="91330" bIns="4567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650"/>
            <a:fld id="{146B83E9-AF9E-451D-A3E0-CE45E3A866D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6650"/>
              <a:t>25/01/2018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330" tIns="45670" rIns="91330" bIns="4567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650"/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ONET SÉCURITÉ 2015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330" tIns="45670" rIns="91330" bIns="4567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650"/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6650"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 descr="fond 2 g.pd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5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hf hdr="0" dt="0"/>
  <p:txStyles>
    <p:titleStyle>
      <a:lvl1pPr algn="ctr" defTabSz="9133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90" indent="-342490" algn="l" defTabSz="913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60" indent="-285401" algn="l" defTabSz="913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630" indent="-228325" algn="l" defTabSz="913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80" indent="-228325" algn="l" defTabSz="913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931" indent="-228325" algn="l" defTabSz="9133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583" indent="-228325" algn="l" defTabSz="913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234" indent="-228325" algn="l" defTabSz="913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888" indent="-228325" algn="l" defTabSz="913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540" indent="-228325" algn="l" defTabSz="913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3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0" algn="l" defTabSz="913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0" algn="l" defTabSz="913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51" algn="l" defTabSz="913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01" algn="l" defTabSz="913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57" algn="l" defTabSz="913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10" algn="l" defTabSz="913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61" algn="l" defTabSz="913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14" algn="l" defTabSz="913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Presentation%20IS%20janvier%202018%20Rh&#244;ne%20Alpes%20commerce.pptx" TargetMode="Externa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net.prodim.com/content/15-bio-deploiement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portail.siege.grouponet.com/centres-docs/offre-strategie-client/marketing/Propret%20et%20Services/Forms/AllItems.asp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Tutoriels%20Vid&#233;os%20Innuscience/Video1%20-%20Bio-Deployment_Preview_v3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Vid&#233;os/Bio-deploiement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79512" y="1772816"/>
            <a:ext cx="8856984" cy="160858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latin typeface="Calibri" pitchFamily="-110" charset="0"/>
              </a:rPr>
              <a:t>	DEPLOIEMENT </a:t>
            </a:r>
            <a:br>
              <a:rPr lang="fr-FR" dirty="0" smtClean="0">
                <a:latin typeface="Calibri" pitchFamily="-110" charset="0"/>
              </a:rPr>
            </a:br>
            <a:r>
              <a:rPr lang="fr-FR" dirty="0" smtClean="0">
                <a:latin typeface="Calibri" pitchFamily="-110" charset="0"/>
              </a:rPr>
              <a:t>SOLUTION  BIOTECHNOLOGIQUE  INNUSCIENCE</a:t>
            </a:r>
            <a:br>
              <a:rPr lang="fr-FR" dirty="0" smtClean="0">
                <a:latin typeface="Calibri" pitchFamily="-110" charset="0"/>
              </a:rPr>
            </a:br>
            <a:r>
              <a:rPr lang="fr-FR" dirty="0" smtClean="0">
                <a:latin typeface="Calibri" pitchFamily="-110" charset="0"/>
              </a:rPr>
              <a:t>												</a:t>
            </a:r>
            <a:r>
              <a:rPr lang="fr-FR" dirty="0">
                <a:latin typeface="Calibri" pitchFamily="-110" charset="0"/>
              </a:rPr>
              <a:t>	</a:t>
            </a:r>
            <a:endParaRPr lang="fr-FR" sz="1600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ONET 2015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64152" y="116632"/>
            <a:ext cx="8271872" cy="1008112"/>
          </a:xfrm>
        </p:spPr>
        <p:txBody>
          <a:bodyPr>
            <a:noAutofit/>
          </a:bodyPr>
          <a:lstStyle/>
          <a:p>
            <a:pPr algn="ctr"/>
            <a:r>
              <a:rPr lang="fr-FR" sz="2800" dirty="0" smtClean="0"/>
              <a:t>	 LA CIBLE DU DEPLOIEMENT EN COURS </a:t>
            </a:r>
            <a:endParaRPr lang="fr-FR" sz="2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4032" y="1268760"/>
            <a:ext cx="8596064" cy="558924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003871"/>
                </a:solidFill>
                <a:latin typeface="+mj-lt"/>
                <a:ea typeface="+mj-ea"/>
                <a:cs typeface="+mj-cs"/>
              </a:rPr>
              <a:t>TOUS LES SEGMENTS DE NETTOYAGE CLASSIQUE  </a:t>
            </a:r>
          </a:p>
          <a:p>
            <a:pPr algn="l"/>
            <a:r>
              <a:rPr lang="fr-FR" sz="2400" dirty="0" smtClean="0">
                <a:solidFill>
                  <a:srgbClr val="1F497D"/>
                </a:solidFill>
              </a:rPr>
              <a:t>	Nettoyage des bureaux, Hôtellerie, Gare, Prison, 	Education 		…. </a:t>
            </a:r>
          </a:p>
          <a:p>
            <a:pPr algn="l"/>
            <a:r>
              <a:rPr lang="fr-FR" sz="2400" dirty="0" smtClean="0">
                <a:solidFill>
                  <a:srgbClr val="1F497D"/>
                </a:solidFill>
                <a:sym typeface="Wingdings" panose="05000000000000000000" pitchFamily="2" charset="2"/>
              </a:rPr>
              <a:t>	</a:t>
            </a:r>
            <a:r>
              <a:rPr lang="fr-FR" sz="2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 9 mois de travail préalables avec l’exploitation pour mise au 	point</a:t>
            </a:r>
          </a:p>
          <a:p>
            <a:pPr algn="l"/>
            <a:endParaRPr lang="fr-FR" sz="2400" dirty="0" smtClean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003871"/>
                </a:solidFill>
                <a:latin typeface="+mj-lt"/>
                <a:ea typeface="+mj-ea"/>
                <a:cs typeface="+mj-cs"/>
              </a:rPr>
              <a:t>SAUF LES SEGMENTS SPECIFIQUES 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1F497D"/>
                </a:solidFill>
              </a:rPr>
              <a:t>PROTOCOLES SPECIFIQUES </a:t>
            </a:r>
            <a:r>
              <a:rPr lang="fr-FR" sz="2000" dirty="0">
                <a:solidFill>
                  <a:srgbClr val="1F497D"/>
                </a:solidFill>
              </a:rPr>
              <a:t>(Laboratoires pharmaceutiques, zone de confinement, </a:t>
            </a:r>
            <a:r>
              <a:rPr lang="fr-FR" sz="2000" dirty="0" smtClean="0">
                <a:solidFill>
                  <a:srgbClr val="1F497D"/>
                </a:solidFill>
              </a:rPr>
              <a:t>Agroalimentaire, Règles de désinfection spécifiques)</a:t>
            </a:r>
            <a:endParaRPr lang="fr-FR" sz="2000" dirty="0">
              <a:solidFill>
                <a:srgbClr val="1F497D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1F497D"/>
                </a:solidFill>
              </a:rPr>
              <a:t>GMS </a:t>
            </a:r>
            <a:r>
              <a:rPr lang="fr-FR" sz="2000" dirty="0" smtClean="0">
                <a:solidFill>
                  <a:srgbClr val="1F497D"/>
                </a:solidFill>
              </a:rPr>
              <a:t>lorsque accord national conclu sur l’utilisation des produits</a:t>
            </a:r>
          </a:p>
          <a:p>
            <a:pPr lvl="1" algn="l"/>
            <a:r>
              <a:rPr lang="fr-FR" sz="2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 Dans un deuxième temps suite à groupes de travail avec l’exploitation</a:t>
            </a:r>
            <a:endParaRPr lang="fr-FR" sz="2000" dirty="0" smtClean="0">
              <a:solidFill>
                <a:srgbClr val="00B050"/>
              </a:solidFill>
            </a:endParaRPr>
          </a:p>
          <a:p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B90D-E2D6-458C-8CCF-8FA244361E4B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89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B90D-E2D6-458C-8CCF-8FA244361E4B}" type="slidenum">
              <a:rPr lang="fr-FR" smtClean="0"/>
              <a:pPr/>
              <a:t>11</a:t>
            </a:fld>
            <a:endParaRPr lang="fr-FR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607514"/>
              </p:ext>
            </p:extLst>
          </p:nvPr>
        </p:nvGraphicFramePr>
        <p:xfrm>
          <a:off x="152400" y="1124744"/>
          <a:ext cx="8839200" cy="5400600"/>
        </p:xfrm>
        <a:graphic>
          <a:graphicData uri="http://schemas.openxmlformats.org/drawingml/2006/table">
            <a:tbl>
              <a:tblPr firstRow="1" firstCol="1" bandRow="1"/>
              <a:tblGrid>
                <a:gridCol w="2403376"/>
                <a:gridCol w="3240360"/>
                <a:gridCol w="3195464"/>
              </a:tblGrid>
              <a:tr h="23042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b="1" kern="1200" spc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700" b="1" kern="1200" spc="1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OFFRE DE BASE</a:t>
                      </a:r>
                      <a:endParaRPr lang="fr-FR" sz="1700" b="1" kern="1200" spc="1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4138" lvl="0" indent="-84138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400" b="1" kern="1200" spc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</a:t>
                      </a:r>
                      <a:r>
                        <a:rPr lang="fr-FR" sz="2000" b="1" kern="1200" spc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SOLUTION ECO-RESPONSABLE</a:t>
                      </a:r>
                    </a:p>
                    <a:p>
                      <a:pPr marL="342900" lvl="0" indent="-762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fr-FR" sz="1400" kern="1200" spc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PRODUITS ECO-RESPONSABLES POUR NETTOYER LA MAJORITE Des SURFACES</a:t>
                      </a:r>
                      <a:endParaRPr lang="fr-FR" sz="1400" kern="1200" spc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900" spc="1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</a:tr>
              <a:tr h="30963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b="1" spc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fr-FR" sz="1100" spc="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600" b="1" spc="100" dirty="0" smtClean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spc="1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PRODUITS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spc="1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METHODES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spc="1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COMPLEMENTAIRES</a:t>
                      </a:r>
                      <a:endParaRPr lang="fr-FR" sz="1600" spc="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84138" lvl="0" indent="-84138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0" algn="l"/>
                        </a:tabLst>
                      </a:pPr>
                      <a:r>
                        <a:rPr lang="fr-FR" sz="1400" spc="1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DETARTRANT </a:t>
                      </a:r>
                    </a:p>
                    <a:p>
                      <a:pPr marL="0" lv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1760" algn="l"/>
                        </a:tabLst>
                      </a:pPr>
                      <a:r>
                        <a:rPr lang="fr-FR" sz="1400" spc="1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DESINFECTION SYSTEMATIQUE</a:t>
                      </a:r>
                    </a:p>
                    <a:p>
                      <a:pPr marL="0" lv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1760" algn="l"/>
                        </a:tabLst>
                      </a:pPr>
                      <a:r>
                        <a:rPr lang="fr-FR" sz="1400" spc="1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SURODORANT</a:t>
                      </a:r>
                    </a:p>
                    <a:p>
                      <a:pPr marL="0" lv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1760" algn="l"/>
                        </a:tabLst>
                      </a:pPr>
                      <a:r>
                        <a:rPr lang="fr-FR" sz="1400" spc="1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PRODUITS TRAVAUX COMPLEMENTAIRES</a:t>
                      </a:r>
                      <a:endParaRPr lang="fr-FR" sz="1400" spc="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1760" algn="l"/>
                        </a:tabLst>
                      </a:pPr>
                      <a:r>
                        <a:rPr lang="fr-FR" sz="1400" b="1" spc="1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DETARTRANT 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1760" algn="l"/>
                        </a:tabLst>
                      </a:pPr>
                      <a:r>
                        <a:rPr lang="fr-FR" sz="1400" b="1" spc="1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DESINFECTION RAISONNEE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1760" algn="l"/>
                        </a:tabLst>
                      </a:pPr>
                      <a:r>
                        <a:rPr lang="fr-FR" sz="1400" b="1" spc="1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SURODORANT RAISONNEE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1760" algn="l"/>
                        </a:tabLst>
                      </a:pPr>
                      <a:r>
                        <a:rPr lang="fr-FR" sz="1400" b="1" spc="1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PRODUITS TRAVAUX COMPLEMENTAIRES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 spc="1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  <p:pic>
        <p:nvPicPr>
          <p:cNvPr id="2055" name="Image 5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735" y="5254243"/>
            <a:ext cx="961914" cy="90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Imag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320" y="2232970"/>
            <a:ext cx="1163658" cy="108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Image 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295" y="5229200"/>
            <a:ext cx="1087492" cy="10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20"/>
          <p:cNvPicPr/>
          <p:nvPr/>
        </p:nvPicPr>
        <p:blipFill>
          <a:blip r:embed="rId5"/>
          <a:stretch>
            <a:fillRect/>
          </a:stretch>
        </p:blipFill>
        <p:spPr>
          <a:xfrm>
            <a:off x="2699792" y="5469369"/>
            <a:ext cx="2808312" cy="935916"/>
          </a:xfrm>
          <a:prstGeom prst="rect">
            <a:avLst/>
          </a:prstGeom>
        </p:spPr>
      </p:pic>
      <p:pic>
        <p:nvPicPr>
          <p:cNvPr id="22" name="Image 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228" y="2161501"/>
            <a:ext cx="1211383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5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782" y="2209195"/>
            <a:ext cx="1202000" cy="112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283" y="5254243"/>
            <a:ext cx="978684" cy="90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re 1"/>
          <p:cNvSpPr>
            <a:spLocks noGrp="1"/>
          </p:cNvSpPr>
          <p:nvPr>
            <p:ph type="ctrTitle"/>
          </p:nvPr>
        </p:nvSpPr>
        <p:spPr>
          <a:xfrm>
            <a:off x="864152" y="116632"/>
            <a:ext cx="8271872" cy="1008112"/>
          </a:xfrm>
        </p:spPr>
        <p:txBody>
          <a:bodyPr>
            <a:noAutofit/>
          </a:bodyPr>
          <a:lstStyle/>
          <a:p>
            <a:pPr algn="ctr"/>
            <a:r>
              <a:rPr lang="fr-FR" sz="2800" dirty="0" smtClean="0"/>
              <a:t>	 ETRE COHERENT </a:t>
            </a:r>
            <a:br>
              <a:rPr lang="fr-FR" sz="2800" dirty="0" smtClean="0"/>
            </a:br>
            <a:r>
              <a:rPr lang="fr-FR" sz="2800" dirty="0" smtClean="0"/>
              <a:t>DANS LES OFFRES  ET LE DISCOURS</a:t>
            </a:r>
            <a:endParaRPr lang="fr-FR" sz="2400" dirty="0"/>
          </a:p>
        </p:txBody>
      </p:sp>
      <p:pic>
        <p:nvPicPr>
          <p:cNvPr id="27" name="Image 26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60848"/>
            <a:ext cx="1438225" cy="1008400"/>
          </a:xfrm>
          <a:prstGeom prst="rect">
            <a:avLst/>
          </a:prstGeom>
        </p:spPr>
      </p:pic>
      <p:cxnSp>
        <p:nvCxnSpPr>
          <p:cNvPr id="29" name="Connecteur droit 28"/>
          <p:cNvCxnSpPr/>
          <p:nvPr/>
        </p:nvCxnSpPr>
        <p:spPr>
          <a:xfrm flipH="1" flipV="1">
            <a:off x="2699792" y="3645024"/>
            <a:ext cx="3004303" cy="2664108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>
            <a:off x="2699792" y="3645024"/>
            <a:ext cx="3004302" cy="2664108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83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656184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3871"/>
                </a:solidFill>
              </a:rPr>
              <a:t/>
            </a:r>
            <a:br>
              <a:rPr lang="fr-FR" sz="4000" b="1" dirty="0" smtClean="0">
                <a:solidFill>
                  <a:srgbClr val="003871"/>
                </a:solidFill>
              </a:rPr>
            </a:br>
            <a:r>
              <a:rPr lang="fr-FR" sz="4000" b="1" dirty="0" smtClean="0">
                <a:solidFill>
                  <a:srgbClr val="003871"/>
                </a:solidFill>
                <a:hlinkClick r:id="rId2" action="ppaction://hlinkpres?slideindex=1&amp;slidetitle="/>
              </a:rPr>
              <a:t>PRESENTATION INNUSCIENCE</a:t>
            </a:r>
            <a:endParaRPr lang="fr-FR" sz="4000" b="1" dirty="0">
              <a:solidFill>
                <a:srgbClr val="00387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9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27269"/>
            <a:ext cx="8229600" cy="1143000"/>
          </a:xfrm>
        </p:spPr>
        <p:txBody>
          <a:bodyPr>
            <a:noAutofit/>
          </a:bodyPr>
          <a:lstStyle/>
          <a:p>
            <a:r>
              <a:rPr lang="fr-FR" sz="2400" b="1" dirty="0" smtClean="0">
                <a:solidFill>
                  <a:schemeClr val="tx2"/>
                </a:solidFill>
              </a:rPr>
              <a:t>Vos </a:t>
            </a:r>
            <a:r>
              <a:rPr lang="fr-FR" sz="2400" b="1" dirty="0">
                <a:solidFill>
                  <a:schemeClr val="tx2"/>
                </a:solidFill>
              </a:rPr>
              <a:t>outils &amp; </a:t>
            </a:r>
            <a:r>
              <a:rPr lang="fr-FR" sz="2400" b="1" dirty="0" smtClean="0">
                <a:solidFill>
                  <a:schemeClr val="tx2"/>
                </a:solidFill>
              </a:rPr>
              <a:t>documentations centralisés</a:t>
            </a:r>
            <a:br>
              <a:rPr lang="fr-FR" sz="2400" b="1" dirty="0" smtClean="0">
                <a:solidFill>
                  <a:schemeClr val="tx2"/>
                </a:solidFill>
              </a:rPr>
            </a:br>
            <a:r>
              <a:rPr lang="fr-FR" sz="2400" b="1" dirty="0" smtClean="0">
                <a:solidFill>
                  <a:schemeClr val="tx2"/>
                </a:solidFill>
              </a:rPr>
              <a:t>sur le site du déploiement et sur le portail marketing </a:t>
            </a:r>
            <a:endParaRPr lang="fr-FR" sz="2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70269"/>
            <a:ext cx="5510148" cy="413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992" y="5678470"/>
            <a:ext cx="9073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LE LIEN VERS LE SITE DU PROJET 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: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https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://extranet.prodim.com/content/15-bio-deploiement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LE LIEN VERS LE MARKETING :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http://portail.siege.grouponet.com/centres-docs/offre-strategie-client/marketing/Propret%20et%20Services/Forms/AllItems.aspx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00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9049" y="3517"/>
            <a:ext cx="8229600" cy="1143000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</a:rPr>
              <a:t/>
            </a:r>
            <a:br>
              <a:rPr lang="fr-FR" sz="2800" b="1" dirty="0" smtClean="0">
                <a:solidFill>
                  <a:srgbClr val="002060"/>
                </a:solidFill>
              </a:rPr>
            </a:br>
            <a:r>
              <a:rPr lang="fr-FR" sz="2800" b="1" dirty="0" smtClean="0">
                <a:solidFill>
                  <a:srgbClr val="002060"/>
                </a:solidFill>
              </a:rPr>
              <a:t>Travailler ensemble autour de cette solution</a:t>
            </a:r>
            <a:r>
              <a:rPr lang="fr-FR" sz="2400" b="1" dirty="0" smtClean="0">
                <a:solidFill>
                  <a:srgbClr val="002060"/>
                </a:solidFill>
              </a:rPr>
              <a:t/>
            </a:r>
            <a:br>
              <a:rPr lang="fr-FR" sz="2400" b="1" dirty="0" smtClean="0">
                <a:solidFill>
                  <a:srgbClr val="002060"/>
                </a:solidFill>
              </a:rPr>
            </a:br>
            <a:endParaRPr lang="fr-FR" sz="2400" b="1" dirty="0">
              <a:solidFill>
                <a:srgbClr val="00206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exagone 4"/>
          <p:cNvSpPr/>
          <p:nvPr/>
        </p:nvSpPr>
        <p:spPr>
          <a:xfrm>
            <a:off x="2005143" y="3091236"/>
            <a:ext cx="2301593" cy="1651103"/>
          </a:xfrm>
          <a:prstGeom prst="hexagon">
            <a:avLst/>
          </a:prstGeom>
          <a:solidFill>
            <a:srgbClr val="003871"/>
          </a:solidFill>
          <a:effectLst>
            <a:innerShdw blurRad="63500" dist="50800" dir="13500000">
              <a:schemeClr val="bg2"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 extrusionH="25400" contourW="25400">
            <a:bevelT w="25400" h="25400"/>
            <a:bevelB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650"/>
            <a:r>
              <a:rPr lang="fr-FR" dirty="0" smtClean="0">
                <a:solidFill>
                  <a:prstClr val="white"/>
                </a:solidFill>
              </a:rPr>
              <a:t>OFFRE ECO-RESPONSABLE ONET</a:t>
            </a:r>
          </a:p>
        </p:txBody>
      </p:sp>
      <p:sp>
        <p:nvSpPr>
          <p:cNvPr id="7" name="Hexagone 6"/>
          <p:cNvSpPr/>
          <p:nvPr/>
        </p:nvSpPr>
        <p:spPr>
          <a:xfrm>
            <a:off x="2009871" y="4893151"/>
            <a:ext cx="2296865" cy="1704201"/>
          </a:xfrm>
          <a:prstGeom prst="hexagon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50800" dir="13500000">
              <a:schemeClr val="bg2"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 extrusionH="25400" contourW="25400">
            <a:bevelT w="25400" h="25400"/>
            <a:bevelB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650"/>
            <a:endParaRPr lang="fr-FR" b="1" dirty="0" smtClean="0">
              <a:solidFill>
                <a:srgbClr val="EEECE1">
                  <a:lumMod val="50000"/>
                </a:srgbClr>
              </a:solidFill>
            </a:endParaRPr>
          </a:p>
          <a:p>
            <a:pPr algn="ctr" defTabSz="456650"/>
            <a:r>
              <a:rPr lang="fr-FR" b="1" dirty="0" smtClean="0">
                <a:solidFill>
                  <a:srgbClr val="EEECE1">
                    <a:lumMod val="50000"/>
                  </a:srgbClr>
                </a:solidFill>
              </a:rPr>
              <a:t>INNOVATION</a:t>
            </a:r>
          </a:p>
          <a:p>
            <a:pPr algn="ctr" defTabSz="456650"/>
            <a:endParaRPr lang="fr-FR" sz="1600" b="1" dirty="0" smtClean="0">
              <a:solidFill>
                <a:srgbClr val="EEECE1">
                  <a:lumMod val="50000"/>
                </a:srgbClr>
              </a:solidFill>
            </a:endParaRPr>
          </a:p>
          <a:p>
            <a:pPr algn="ctr" defTabSz="456650"/>
            <a:r>
              <a:rPr lang="fr-FR" sz="1600" b="1" dirty="0" smtClean="0">
                <a:solidFill>
                  <a:srgbClr val="EEECE1">
                    <a:lumMod val="50000"/>
                  </a:srgbClr>
                </a:solidFill>
              </a:rPr>
              <a:t> </a:t>
            </a:r>
            <a:r>
              <a:rPr lang="fr-FR" b="1" dirty="0" smtClean="0">
                <a:solidFill>
                  <a:srgbClr val="EEECE1">
                    <a:lumMod val="50000"/>
                  </a:srgbClr>
                </a:solidFill>
              </a:rPr>
              <a:t>Solutions</a:t>
            </a:r>
          </a:p>
          <a:p>
            <a:pPr algn="ctr" defTabSz="456650"/>
            <a:r>
              <a:rPr lang="fr-FR" b="1" dirty="0" smtClean="0">
                <a:solidFill>
                  <a:srgbClr val="EEECE1">
                    <a:lumMod val="50000"/>
                  </a:srgbClr>
                </a:solidFill>
              </a:rPr>
              <a:t>Alternatives</a:t>
            </a:r>
          </a:p>
          <a:p>
            <a:pPr algn="ctr" defTabSz="456650"/>
            <a:r>
              <a:rPr lang="fr-FR" sz="1600" b="1" dirty="0" smtClean="0">
                <a:solidFill>
                  <a:srgbClr val="EEECE1">
                    <a:lumMod val="50000"/>
                  </a:srgbClr>
                </a:solidFill>
              </a:rPr>
              <a:t>(ex : substitution</a:t>
            </a:r>
          </a:p>
          <a:p>
            <a:pPr algn="ctr" defTabSz="456650"/>
            <a:r>
              <a:rPr lang="fr-FR" sz="1600" b="1" dirty="0" smtClean="0">
                <a:solidFill>
                  <a:srgbClr val="EEECE1">
                    <a:lumMod val="50000"/>
                  </a:srgbClr>
                </a:solidFill>
              </a:rPr>
              <a:t>Glyphosate)</a:t>
            </a:r>
          </a:p>
          <a:p>
            <a:pPr algn="ctr" defTabSz="456650"/>
            <a:r>
              <a:rPr lang="fr-FR" b="1" dirty="0" smtClean="0">
                <a:solidFill>
                  <a:srgbClr val="EEECE1">
                    <a:lumMod val="50000"/>
                  </a:srgbClr>
                </a:solidFill>
              </a:rPr>
              <a:t> </a:t>
            </a:r>
            <a:endParaRPr lang="fr-FR" b="1" dirty="0">
              <a:solidFill>
                <a:srgbClr val="EEECE1">
                  <a:lumMod val="50000"/>
                </a:srgbClr>
              </a:solidFill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3988716" y="3924853"/>
            <a:ext cx="2112721" cy="1651103"/>
          </a:xfrm>
          <a:prstGeom prst="hexagon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50800" dir="13500000">
              <a:schemeClr val="bg2"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 extrusionH="25400" contourW="25400">
            <a:bevelT w="25400" h="25400"/>
            <a:bevelB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650"/>
            <a:r>
              <a:rPr lang="fr-FR" sz="1600" b="1" dirty="0" smtClean="0">
                <a:solidFill>
                  <a:srgbClr val="EEECE1">
                    <a:lumMod val="50000"/>
                  </a:srgbClr>
                </a:solidFill>
              </a:rPr>
              <a:t>NOUVEAU</a:t>
            </a:r>
          </a:p>
          <a:p>
            <a:pPr algn="ctr" defTabSz="456650"/>
            <a:r>
              <a:rPr lang="fr-FR" sz="1600" b="1" dirty="0" smtClean="0">
                <a:solidFill>
                  <a:srgbClr val="EEECE1">
                    <a:lumMod val="50000"/>
                  </a:srgbClr>
                </a:solidFill>
              </a:rPr>
              <a:t>BUSINESS</a:t>
            </a:r>
          </a:p>
          <a:p>
            <a:pPr algn="ctr" defTabSz="456650"/>
            <a:r>
              <a:rPr lang="fr-FR" sz="1600" b="1" dirty="0" smtClean="0">
                <a:solidFill>
                  <a:srgbClr val="EEECE1">
                    <a:lumMod val="50000"/>
                  </a:srgbClr>
                </a:solidFill>
              </a:rPr>
              <a:t> </a:t>
            </a:r>
            <a:endParaRPr lang="fr-FR" b="1" dirty="0" smtClean="0">
              <a:solidFill>
                <a:srgbClr val="EEECE1">
                  <a:lumMod val="50000"/>
                </a:srgbClr>
              </a:solidFill>
            </a:endParaRPr>
          </a:p>
        </p:txBody>
      </p:sp>
      <p:sp>
        <p:nvSpPr>
          <p:cNvPr id="9" name="Hexagone 8"/>
          <p:cNvSpPr/>
          <p:nvPr/>
        </p:nvSpPr>
        <p:spPr>
          <a:xfrm>
            <a:off x="142689" y="4067599"/>
            <a:ext cx="2112721" cy="1651103"/>
          </a:xfrm>
          <a:prstGeom prst="hexagon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50800" dir="13500000">
              <a:schemeClr val="bg2"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 extrusionH="25400" contourW="25400">
            <a:bevelT w="25400" h="25400"/>
            <a:bevelB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650"/>
            <a:endParaRPr lang="fr-FR" sz="1400" b="1" dirty="0" smtClean="0">
              <a:solidFill>
                <a:srgbClr val="EEECE1">
                  <a:lumMod val="50000"/>
                </a:srgbClr>
              </a:solidFill>
            </a:endParaRPr>
          </a:p>
          <a:p>
            <a:pPr algn="ctr" defTabSz="456650"/>
            <a:r>
              <a:rPr lang="fr-FR" sz="2000" b="1" dirty="0" smtClean="0">
                <a:solidFill>
                  <a:srgbClr val="EEECE1">
                    <a:lumMod val="50000"/>
                  </a:srgbClr>
                </a:solidFill>
              </a:rPr>
              <a:t>PRODIM</a:t>
            </a:r>
          </a:p>
          <a:p>
            <a:pPr algn="ctr" defTabSz="456650"/>
            <a:r>
              <a:rPr lang="fr-FR" sz="2000" b="1" dirty="0" smtClean="0">
                <a:solidFill>
                  <a:srgbClr val="EEECE1">
                    <a:lumMod val="50000"/>
                  </a:srgbClr>
                </a:solidFill>
              </a:rPr>
              <a:t>Référent</a:t>
            </a:r>
          </a:p>
          <a:p>
            <a:pPr algn="ctr" defTabSz="456650"/>
            <a:r>
              <a:rPr lang="fr-FR" sz="2000" b="1" dirty="0" smtClean="0">
                <a:solidFill>
                  <a:srgbClr val="EEECE1">
                    <a:lumMod val="50000"/>
                  </a:srgbClr>
                </a:solidFill>
              </a:rPr>
              <a:t>RSE</a:t>
            </a:r>
          </a:p>
          <a:p>
            <a:pPr algn="ctr" defTabSz="456650"/>
            <a:endParaRPr lang="fr-FR" b="1" dirty="0">
              <a:solidFill>
                <a:srgbClr val="EEECE1">
                  <a:lumMod val="50000"/>
                </a:srgbClr>
              </a:solidFill>
            </a:endParaRPr>
          </a:p>
        </p:txBody>
      </p:sp>
      <p:sp>
        <p:nvSpPr>
          <p:cNvPr id="10" name="Hexagone 9"/>
          <p:cNvSpPr/>
          <p:nvPr/>
        </p:nvSpPr>
        <p:spPr>
          <a:xfrm>
            <a:off x="128573" y="2248243"/>
            <a:ext cx="2112721" cy="1651103"/>
          </a:xfrm>
          <a:prstGeom prst="hexagon">
            <a:avLst/>
          </a:prstGeom>
          <a:solidFill>
            <a:srgbClr val="003871"/>
          </a:solidFill>
          <a:effectLst>
            <a:innerShdw blurRad="63500" dist="50800" dir="13500000">
              <a:schemeClr val="bg2"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 extrusionH="25400" contourW="25400">
            <a:bevelT w="25400" h="25400"/>
            <a:bevelB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650"/>
            <a:r>
              <a:rPr lang="fr-FR" b="1" dirty="0">
                <a:solidFill>
                  <a:srgbClr val="1F497D">
                    <a:lumMod val="20000"/>
                    <a:lumOff val="80000"/>
                  </a:srgbClr>
                </a:solidFill>
              </a:rPr>
              <a:t>TRI &amp; Recyclage</a:t>
            </a:r>
          </a:p>
        </p:txBody>
      </p:sp>
      <p:sp>
        <p:nvSpPr>
          <p:cNvPr id="11" name="Hexagone 10"/>
          <p:cNvSpPr/>
          <p:nvPr/>
        </p:nvSpPr>
        <p:spPr>
          <a:xfrm>
            <a:off x="1999047" y="1340768"/>
            <a:ext cx="2112721" cy="1651103"/>
          </a:xfrm>
          <a:prstGeom prst="hexagon">
            <a:avLst/>
          </a:prstGeom>
          <a:solidFill>
            <a:srgbClr val="003871"/>
          </a:solidFill>
          <a:effectLst>
            <a:innerShdw blurRad="63500" dist="50800" dir="13500000">
              <a:schemeClr val="bg2"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 extrusionH="25400" contourW="25400">
            <a:bevelT w="25400" h="25400"/>
            <a:bevelB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650"/>
            <a:r>
              <a:rPr lang="fr-FR" b="1" dirty="0" smtClean="0">
                <a:solidFill>
                  <a:srgbClr val="1F497D">
                    <a:lumMod val="20000"/>
                    <a:lumOff val="80000"/>
                  </a:srgbClr>
                </a:solidFill>
              </a:rPr>
              <a:t>Propreté classique </a:t>
            </a:r>
            <a:endParaRPr lang="fr-FR" b="1" dirty="0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3861970" y="2166319"/>
            <a:ext cx="2366214" cy="1651103"/>
          </a:xfrm>
          <a:prstGeom prst="hexagon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dbl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25400" contourW="25400">
            <a:bevelT w="25400" h="25400"/>
            <a:bevelB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6650" lvl="1" defTabSz="456650"/>
            <a:r>
              <a:rPr lang="fr-FR" sz="1600" b="1" dirty="0" smtClean="0">
                <a:solidFill>
                  <a:srgbClr val="EEECE1">
                    <a:lumMod val="50000"/>
                  </a:srgbClr>
                </a:solidFill>
              </a:rPr>
              <a:t>BUSINESS EXISTANT </a:t>
            </a:r>
          </a:p>
          <a:p>
            <a:pPr marL="456650" lvl="1" defTabSz="456650"/>
            <a:endParaRPr lang="fr-FR" sz="1600" b="1" dirty="0" smtClean="0">
              <a:solidFill>
                <a:srgbClr val="EEECE1">
                  <a:lumMod val="50000"/>
                </a:srgbClr>
              </a:solidFill>
            </a:endParaRPr>
          </a:p>
          <a:p>
            <a:pPr algn="ctr" defTabSz="456650"/>
            <a:r>
              <a:rPr lang="fr-FR" sz="1600" b="1" dirty="0" smtClean="0">
                <a:solidFill>
                  <a:srgbClr val="EEECE1">
                    <a:lumMod val="50000"/>
                  </a:srgbClr>
                </a:solidFill>
              </a:rPr>
              <a:t>Santé , Transport</a:t>
            </a:r>
          </a:p>
          <a:p>
            <a:pPr algn="ctr" defTabSz="456650"/>
            <a:r>
              <a:rPr lang="fr-FR" sz="1600" b="1" dirty="0" smtClean="0">
                <a:solidFill>
                  <a:srgbClr val="EEECE1">
                    <a:lumMod val="50000"/>
                  </a:srgbClr>
                </a:solidFill>
              </a:rPr>
              <a:t>Remise en état</a:t>
            </a:r>
          </a:p>
          <a:p>
            <a:pPr algn="ctr" defTabSz="456650"/>
            <a:endParaRPr lang="fr-FR" sz="1200" b="1" dirty="0">
              <a:solidFill>
                <a:srgbClr val="EEECE1">
                  <a:lumMod val="50000"/>
                </a:srgbClr>
              </a:solidFill>
            </a:endParaRPr>
          </a:p>
        </p:txBody>
      </p:sp>
      <p:graphicFrame>
        <p:nvGraphicFramePr>
          <p:cNvPr id="19" name="Diagramme 18"/>
          <p:cNvGraphicFramePr/>
          <p:nvPr>
            <p:extLst>
              <p:ext uri="{D42A27DB-BD31-4B8C-83A1-F6EECF244321}">
                <p14:modId xmlns:p14="http://schemas.microsoft.com/office/powerpoint/2010/main" val="2027909171"/>
              </p:ext>
            </p:extLst>
          </p:nvPr>
        </p:nvGraphicFramePr>
        <p:xfrm>
          <a:off x="4644008" y="1222208"/>
          <a:ext cx="6096000" cy="537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315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1" y="1536403"/>
            <a:ext cx="8714685" cy="501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2590800" y="0"/>
            <a:ext cx="6400800" cy="936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87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 smtClean="0"/>
              <a:t>Conclusion :</a:t>
            </a:r>
          </a:p>
          <a:p>
            <a:pPr algn="ctr"/>
            <a:r>
              <a:rPr lang="fr-FR" dirty="0" smtClean="0"/>
              <a:t>Des Projets en PHASE avec notre Politique</a:t>
            </a:r>
          </a:p>
          <a:p>
            <a:pPr algn="ctr"/>
            <a:r>
              <a:rPr lang="fr-FR" dirty="0"/>
              <a:t>Développement Responsable</a:t>
            </a:r>
          </a:p>
        </p:txBody>
      </p:sp>
    </p:spTree>
    <p:extLst>
      <p:ext uri="{BB962C8B-B14F-4D97-AF65-F5344CB8AC3E}">
        <p14:creationId xmlns:p14="http://schemas.microsoft.com/office/powerpoint/2010/main" val="159968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6626" y="2204864"/>
            <a:ext cx="8229600" cy="2808312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3871"/>
                </a:solidFill>
              </a:rPr>
              <a:t/>
            </a:r>
            <a:br>
              <a:rPr lang="fr-FR" sz="4000" b="1" dirty="0" smtClean="0">
                <a:solidFill>
                  <a:srgbClr val="003871"/>
                </a:solidFill>
              </a:rPr>
            </a:br>
            <a:r>
              <a:rPr lang="fr-FR" sz="4000" b="1" dirty="0" smtClean="0">
                <a:solidFill>
                  <a:srgbClr val="003871"/>
                </a:solidFill>
              </a:rPr>
              <a:t>PRESENTATION DILUMOB </a:t>
            </a:r>
            <a:br>
              <a:rPr lang="fr-FR" sz="4000" b="1" dirty="0" smtClean="0">
                <a:solidFill>
                  <a:srgbClr val="003871"/>
                </a:solidFill>
              </a:rPr>
            </a:br>
            <a:r>
              <a:rPr lang="fr-FR" sz="4000" b="1" dirty="0" smtClean="0">
                <a:solidFill>
                  <a:srgbClr val="003871"/>
                </a:solidFill>
              </a:rPr>
              <a:t>ET</a:t>
            </a:r>
            <a:br>
              <a:rPr lang="fr-FR" sz="4000" b="1" dirty="0" smtClean="0">
                <a:solidFill>
                  <a:srgbClr val="003871"/>
                </a:solidFill>
              </a:rPr>
            </a:br>
            <a:r>
              <a:rPr lang="fr-FR" sz="4000" b="1" dirty="0" smtClean="0">
                <a:solidFill>
                  <a:srgbClr val="003871"/>
                </a:solidFill>
              </a:rPr>
              <a:t>DEMONSTRATION PRODUITS</a:t>
            </a:r>
            <a:endParaRPr lang="fr-FR" sz="4000" b="1" dirty="0">
              <a:solidFill>
                <a:srgbClr val="00387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7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5198" y="1556792"/>
            <a:ext cx="8229600" cy="2808312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3871"/>
                </a:solidFill>
              </a:rPr>
              <a:t/>
            </a:r>
            <a:br>
              <a:rPr lang="fr-FR" sz="4000" b="1" dirty="0" smtClean="0">
                <a:solidFill>
                  <a:srgbClr val="003871"/>
                </a:solidFill>
              </a:rPr>
            </a:br>
            <a:r>
              <a:rPr lang="fr-FR" sz="8000" b="1" dirty="0" smtClean="0">
                <a:solidFill>
                  <a:srgbClr val="003871"/>
                </a:solidFill>
              </a:rPr>
              <a:t>ATELIERS</a:t>
            </a:r>
            <a:endParaRPr lang="fr-FR" sz="8000" b="1" dirty="0">
              <a:solidFill>
                <a:srgbClr val="00387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41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384376" y="59140"/>
            <a:ext cx="5652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 smtClean="0">
              <a:solidFill>
                <a:srgbClr val="003871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003871"/>
                </a:solidFill>
              </a:rPr>
              <a:t> : Outils commerciaux </a:t>
            </a:r>
          </a:p>
        </p:txBody>
      </p:sp>
      <p:pic>
        <p:nvPicPr>
          <p:cNvPr id="9" name="Picture 2" descr="Résultat de recherche d'images pour &quot;atelier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1592"/>
            <a:ext cx="2026651" cy="88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756" y="1916832"/>
            <a:ext cx="1285518" cy="1761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28" y="3678680"/>
            <a:ext cx="1669119" cy="2019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544" y="4292194"/>
            <a:ext cx="1756002" cy="1294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546" y="1934110"/>
            <a:ext cx="1995890" cy="9277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6" name="Picture 8" descr="C:\Users\royal\AppData\Local\Microsoft\Windows\Temporary Internet Files\Content.IE5\RW4QNFWI\tool-box-152145_960_720[1]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84984"/>
            <a:ext cx="967760" cy="67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55576" y="4231560"/>
            <a:ext cx="27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3871"/>
                </a:solidFill>
              </a:rPr>
              <a:t>Supports ? </a:t>
            </a:r>
          </a:p>
          <a:p>
            <a:r>
              <a:rPr lang="fr-FR" sz="2000" dirty="0" smtClean="0">
                <a:solidFill>
                  <a:srgbClr val="003871"/>
                </a:solidFill>
              </a:rPr>
              <a:t>Contenus ? </a:t>
            </a:r>
            <a:endParaRPr lang="fr-FR" sz="2000" dirty="0">
              <a:solidFill>
                <a:srgbClr val="003871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755576" y="4077072"/>
            <a:ext cx="2952328" cy="0"/>
          </a:xfrm>
          <a:prstGeom prst="straightConnector1">
            <a:avLst/>
          </a:prstGeom>
          <a:ln w="38100">
            <a:solidFill>
              <a:srgbClr val="C0041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189892" y="2277179"/>
            <a:ext cx="41660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3871"/>
                </a:solidFill>
              </a:rPr>
              <a:t>Quels sont </a:t>
            </a:r>
            <a:endParaRPr lang="fr-FR" sz="3600" b="1" dirty="0" smtClean="0">
              <a:solidFill>
                <a:srgbClr val="003871"/>
              </a:solidFill>
            </a:endParaRPr>
          </a:p>
          <a:p>
            <a:r>
              <a:rPr lang="fr-FR" sz="3600" b="1" dirty="0" smtClean="0">
                <a:solidFill>
                  <a:srgbClr val="003871"/>
                </a:solidFill>
              </a:rPr>
              <a:t>vos besoins </a:t>
            </a:r>
          </a:p>
          <a:p>
            <a:r>
              <a:rPr lang="fr-FR" sz="3600" b="1" dirty="0" smtClean="0">
                <a:solidFill>
                  <a:srgbClr val="003871"/>
                </a:solidFill>
              </a:rPr>
              <a:t>Complémentaires ?</a:t>
            </a:r>
          </a:p>
          <a:p>
            <a:endParaRPr lang="fr-FR" sz="3600" b="1" dirty="0">
              <a:solidFill>
                <a:srgbClr val="003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23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fr-FR" dirty="0" smtClean="0"/>
              <a:t>Les outils commerciaux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1600200"/>
            <a:ext cx="76328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prstClr val="black"/>
                </a:solidFill>
              </a:rPr>
              <a:t>OUTILS EXISTANTS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-Supports sur le lien extranet PRODIM</a:t>
            </a:r>
            <a:endParaRPr lang="fr-FR" sz="2000" dirty="0">
              <a:solidFill>
                <a:prstClr val="black"/>
              </a:solidFill>
            </a:endParaRPr>
          </a:p>
          <a:p>
            <a:r>
              <a:rPr lang="fr-FR" sz="2000" dirty="0" smtClean="0">
                <a:solidFill>
                  <a:prstClr val="black"/>
                </a:solidFill>
              </a:rPr>
              <a:t>-Vidéo Communication Client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-Une présentation </a:t>
            </a:r>
            <a:r>
              <a:rPr lang="fr-FR" sz="2000" dirty="0" err="1" smtClean="0">
                <a:solidFill>
                  <a:prstClr val="black"/>
                </a:solidFill>
              </a:rPr>
              <a:t>ppt</a:t>
            </a:r>
            <a:endParaRPr lang="fr-FR" sz="2000" dirty="0" smtClean="0">
              <a:solidFill>
                <a:prstClr val="black"/>
              </a:solidFill>
            </a:endParaRPr>
          </a:p>
          <a:p>
            <a:r>
              <a:rPr lang="fr-FR" sz="2000" dirty="0" smtClean="0">
                <a:solidFill>
                  <a:prstClr val="black"/>
                </a:solidFill>
              </a:rPr>
              <a:t>-Argumentaire dans la trame type</a:t>
            </a:r>
          </a:p>
          <a:p>
            <a:endParaRPr lang="fr-FR" sz="2000" dirty="0">
              <a:solidFill>
                <a:prstClr val="black"/>
              </a:solidFill>
            </a:endParaRPr>
          </a:p>
          <a:p>
            <a:r>
              <a:rPr lang="fr-FR" sz="3200" b="1" dirty="0" smtClean="0">
                <a:solidFill>
                  <a:prstClr val="black"/>
                </a:solidFill>
              </a:rPr>
              <a:t>En train d’être développé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-</a:t>
            </a:r>
            <a:r>
              <a:rPr lang="fr-FR" sz="2000" dirty="0" smtClean="0">
                <a:solidFill>
                  <a:prstClr val="black"/>
                </a:solidFill>
              </a:rPr>
              <a:t>Contenu </a:t>
            </a:r>
            <a:r>
              <a:rPr lang="fr-FR" sz="2000" dirty="0">
                <a:solidFill>
                  <a:prstClr val="black"/>
                </a:solidFill>
              </a:rPr>
              <a:t>page web 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-Témoignage </a:t>
            </a:r>
            <a:r>
              <a:rPr lang="fr-FR" sz="2000" dirty="0">
                <a:solidFill>
                  <a:prstClr val="black"/>
                </a:solidFill>
              </a:rPr>
              <a:t>client </a:t>
            </a:r>
            <a:endParaRPr lang="fr-FR" sz="2000" dirty="0" smtClean="0">
              <a:solidFill>
                <a:prstClr val="black"/>
              </a:solidFill>
            </a:endParaRPr>
          </a:p>
          <a:p>
            <a:r>
              <a:rPr lang="fr-FR" sz="2000" dirty="0">
                <a:solidFill>
                  <a:prstClr val="black"/>
                </a:solidFill>
              </a:rPr>
              <a:t>-</a:t>
            </a:r>
            <a:r>
              <a:rPr lang="fr-FR" sz="2000" dirty="0" smtClean="0">
                <a:solidFill>
                  <a:prstClr val="black"/>
                </a:solidFill>
              </a:rPr>
              <a:t>FAQ</a:t>
            </a:r>
            <a:r>
              <a:rPr lang="fr-FR" sz="2000" dirty="0">
                <a:solidFill>
                  <a:prstClr val="black"/>
                </a:solidFill>
              </a:rPr>
              <a:t>/ réponses aux objections 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-Lexique </a:t>
            </a:r>
            <a:r>
              <a:rPr lang="fr-FR" sz="2000" dirty="0">
                <a:solidFill>
                  <a:prstClr val="black"/>
                </a:solidFill>
              </a:rPr>
              <a:t>interne 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-Banc </a:t>
            </a:r>
            <a:r>
              <a:rPr lang="fr-FR" sz="2000" dirty="0">
                <a:solidFill>
                  <a:prstClr val="black"/>
                </a:solidFill>
              </a:rPr>
              <a:t>d’essai </a:t>
            </a:r>
            <a:r>
              <a:rPr lang="fr-FR" sz="2000" dirty="0" err="1">
                <a:solidFill>
                  <a:prstClr val="black"/>
                </a:solidFill>
              </a:rPr>
              <a:t>Prodim</a:t>
            </a:r>
            <a:r>
              <a:rPr lang="fr-FR" sz="2000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095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123728" y="392198"/>
            <a:ext cx="6665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914400"/>
            <a:r>
              <a:rPr lang="fr-FR" altLang="fr-FR" sz="2800" b="1" dirty="0" smtClean="0">
                <a:solidFill>
                  <a:srgbClr val="003399"/>
                </a:solidFill>
                <a:sym typeface="Wingdings" pitchFamily="2" charset="2"/>
              </a:rPr>
              <a:t>UN PROJET D’ENTREPRISE POUR ONET</a:t>
            </a:r>
            <a:endParaRPr lang="fr-FR" altLang="fr-FR" sz="2800" b="1" dirty="0">
              <a:solidFill>
                <a:srgbClr val="003399"/>
              </a:solidFill>
              <a:sym typeface="Wingdings" pitchFamily="2" charset="2"/>
            </a:endParaRPr>
          </a:p>
        </p:txBody>
      </p:sp>
      <p:pic>
        <p:nvPicPr>
          <p:cNvPr id="2050" name="Picture 2" descr="E:\Innuscience Déploiement - Essonne\Photos session Les ulis - 06-06-2017\IMG_700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3"/>
          <a:stretch/>
        </p:blipFill>
        <p:spPr bwMode="auto">
          <a:xfrm>
            <a:off x="219387" y="1222979"/>
            <a:ext cx="8705225" cy="477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7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111024" y="1844822"/>
            <a:ext cx="2466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C00418"/>
                </a:solidFill>
              </a:rPr>
              <a:t>POUR </a:t>
            </a:r>
            <a:endParaRPr lang="fr-FR" sz="4400" dirty="0">
              <a:solidFill>
                <a:srgbClr val="C00418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600221" y="1844821"/>
            <a:ext cx="2466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C00418"/>
                </a:solidFill>
              </a:rPr>
              <a:t>CONTRE  </a:t>
            </a:r>
            <a:endParaRPr lang="fr-FR" sz="4400" dirty="0">
              <a:solidFill>
                <a:srgbClr val="C00418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31640" y="285293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4599074" y="2234504"/>
            <a:ext cx="0" cy="3672408"/>
          </a:xfrm>
          <a:prstGeom prst="line">
            <a:avLst/>
          </a:prstGeom>
          <a:ln w="28575">
            <a:solidFill>
              <a:srgbClr val="003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539552" y="3018105"/>
            <a:ext cx="36095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3871"/>
                </a:solidFill>
              </a:rPr>
              <a:t>TOP 3 </a:t>
            </a:r>
          </a:p>
          <a:p>
            <a:pPr algn="ctr"/>
            <a:r>
              <a:rPr lang="fr-FR" sz="2800" dirty="0" smtClean="0">
                <a:solidFill>
                  <a:srgbClr val="3E4F58"/>
                </a:solidFill>
              </a:rPr>
              <a:t>des </a:t>
            </a:r>
            <a:r>
              <a:rPr lang="fr-FR" sz="2800" b="1" dirty="0" smtClean="0">
                <a:solidFill>
                  <a:srgbClr val="3E4F58"/>
                </a:solidFill>
              </a:rPr>
              <a:t>valeurs ajoutées </a:t>
            </a:r>
            <a:r>
              <a:rPr lang="fr-FR" sz="2800" dirty="0" smtClean="0">
                <a:solidFill>
                  <a:srgbClr val="3E4F58"/>
                </a:solidFill>
              </a:rPr>
              <a:t>de cette solution  </a:t>
            </a:r>
            <a:endParaRPr lang="fr-FR" sz="2800" dirty="0">
              <a:solidFill>
                <a:srgbClr val="3E4F58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860032" y="3018105"/>
            <a:ext cx="394701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3871"/>
                </a:solidFill>
              </a:rPr>
              <a:t>TOP 3 </a:t>
            </a:r>
          </a:p>
          <a:p>
            <a:pPr algn="ctr"/>
            <a:r>
              <a:rPr lang="fr-FR" sz="2800" dirty="0" smtClean="0">
                <a:solidFill>
                  <a:srgbClr val="3E4F58"/>
                </a:solidFill>
              </a:rPr>
              <a:t>des </a:t>
            </a:r>
            <a:r>
              <a:rPr lang="fr-FR" sz="2800" b="1" dirty="0" smtClean="0">
                <a:solidFill>
                  <a:srgbClr val="3E4F58"/>
                </a:solidFill>
              </a:rPr>
              <a:t>objections </a:t>
            </a:r>
            <a:r>
              <a:rPr lang="fr-FR" sz="2800" dirty="0" smtClean="0">
                <a:solidFill>
                  <a:srgbClr val="3E4F58"/>
                </a:solidFill>
              </a:rPr>
              <a:t>que vous pourriez rencontrer</a:t>
            </a:r>
          </a:p>
          <a:p>
            <a:pPr algn="ctr"/>
            <a:r>
              <a:rPr lang="fr-FR" sz="5400" dirty="0" smtClean="0">
                <a:solidFill>
                  <a:srgbClr val="3E4F58"/>
                </a:solidFill>
              </a:rPr>
              <a:t>  +</a:t>
            </a:r>
          </a:p>
          <a:p>
            <a:pPr algn="ctr"/>
            <a:r>
              <a:rPr lang="fr-FR" sz="2800" dirty="0" smtClean="0">
                <a:solidFill>
                  <a:srgbClr val="3E4F58"/>
                </a:solidFill>
              </a:rPr>
              <a:t>Votre réponse </a:t>
            </a:r>
            <a:endParaRPr lang="fr-FR" sz="2800" dirty="0">
              <a:solidFill>
                <a:srgbClr val="3E4F58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3707904" y="1844821"/>
            <a:ext cx="877522" cy="769442"/>
          </a:xfrm>
          <a:prstGeom prst="chevron">
            <a:avLst/>
          </a:prstGeom>
          <a:solidFill>
            <a:srgbClr val="C00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 flipH="1">
            <a:off x="4618413" y="1844822"/>
            <a:ext cx="862395" cy="769442"/>
          </a:xfrm>
          <a:prstGeom prst="chevron">
            <a:avLst/>
          </a:prstGeom>
          <a:solidFill>
            <a:srgbClr val="C00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635896" y="59140"/>
            <a:ext cx="5652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 smtClean="0">
              <a:solidFill>
                <a:srgbClr val="003871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003871"/>
                </a:solidFill>
              </a:rPr>
              <a:t> : Réponses aux objections </a:t>
            </a:r>
          </a:p>
        </p:txBody>
      </p:sp>
      <p:pic>
        <p:nvPicPr>
          <p:cNvPr id="17" name="Picture 2" descr="Résultat de recherche d'images pour &quot;atelier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1592"/>
            <a:ext cx="2026651" cy="88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19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187624" y="1789165"/>
            <a:ext cx="2398842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3871"/>
                </a:solidFill>
              </a:rPr>
              <a:t>P</a:t>
            </a:r>
            <a:r>
              <a:rPr lang="fr-FR" dirty="0" smtClean="0">
                <a:solidFill>
                  <a:srgbClr val="003871"/>
                </a:solidFill>
              </a:rPr>
              <a:t>roduits éco-labellisés et issus des biotechnologies </a:t>
            </a:r>
            <a:endParaRPr lang="fr-FR" dirty="0">
              <a:solidFill>
                <a:srgbClr val="00387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508104" y="1927664"/>
            <a:ext cx="239884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3871"/>
                </a:solidFill>
              </a:rPr>
              <a:t>Solution logistique globale</a:t>
            </a:r>
            <a:endParaRPr lang="fr-FR" dirty="0">
              <a:solidFill>
                <a:srgbClr val="003871"/>
              </a:solidFill>
            </a:endParaRPr>
          </a:p>
        </p:txBody>
      </p:sp>
      <p:sp>
        <p:nvSpPr>
          <p:cNvPr id="7" name="Plus 6"/>
          <p:cNvSpPr/>
          <p:nvPr/>
        </p:nvSpPr>
        <p:spPr>
          <a:xfrm>
            <a:off x="3865426" y="1628800"/>
            <a:ext cx="1260000" cy="1260000"/>
          </a:xfrm>
          <a:prstGeom prst="mathPlus">
            <a:avLst>
              <a:gd name="adj1" fmla="val 12147"/>
            </a:avLst>
          </a:prstGeom>
          <a:solidFill>
            <a:srgbClr val="C00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gal 7"/>
          <p:cNvSpPr/>
          <p:nvPr/>
        </p:nvSpPr>
        <p:spPr>
          <a:xfrm>
            <a:off x="3703338" y="3485020"/>
            <a:ext cx="1584176" cy="1152128"/>
          </a:xfrm>
          <a:prstGeom prst="mathEqual">
            <a:avLst>
              <a:gd name="adj1" fmla="val 14043"/>
              <a:gd name="adj2" fmla="val 11760"/>
            </a:avLst>
          </a:prstGeom>
          <a:solidFill>
            <a:srgbClr val="C00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404911" y="4597676"/>
            <a:ext cx="418103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solidFill>
                  <a:srgbClr val="003871"/>
                </a:solidFill>
              </a:rPr>
              <a:t>?</a:t>
            </a:r>
          </a:p>
          <a:p>
            <a:pPr algn="ctr"/>
            <a:r>
              <a:rPr lang="fr-FR" sz="3200" dirty="0" smtClean="0">
                <a:solidFill>
                  <a:srgbClr val="003871"/>
                </a:solidFill>
              </a:rPr>
              <a:t>Un nom ? </a:t>
            </a:r>
          </a:p>
          <a:p>
            <a:pPr algn="ctr"/>
            <a:r>
              <a:rPr lang="fr-FR" sz="2000" smtClean="0">
                <a:solidFill>
                  <a:srgbClr val="003871"/>
                </a:solidFill>
              </a:rPr>
              <a:t> ONET’…</a:t>
            </a:r>
            <a:endParaRPr lang="fr-FR" sz="2000" dirty="0">
              <a:solidFill>
                <a:srgbClr val="00387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241252" y="-41951"/>
            <a:ext cx="6902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 smtClean="0">
              <a:solidFill>
                <a:srgbClr val="003871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003871"/>
                </a:solidFill>
              </a:rPr>
              <a:t> : le nom </a:t>
            </a:r>
          </a:p>
        </p:txBody>
      </p:sp>
      <p:pic>
        <p:nvPicPr>
          <p:cNvPr id="11" name="Picture 2" descr="Résultat de recherche d'images pour &quot;atelier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1592"/>
            <a:ext cx="2026651" cy="88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71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51920" y="3140968"/>
            <a:ext cx="3312368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3871"/>
                </a:solidFill>
              </a:rPr>
              <a:t>SOLUTION GLOBALE DE NETTOYAGE</a:t>
            </a:r>
          </a:p>
          <a:p>
            <a:pPr algn="ctr"/>
            <a:r>
              <a:rPr lang="fr-FR" dirty="0" smtClean="0">
                <a:solidFill>
                  <a:srgbClr val="003871"/>
                </a:solidFill>
              </a:rPr>
              <a:t>NOM du type ONET’..</a:t>
            </a:r>
          </a:p>
          <a:p>
            <a:pPr algn="ctr"/>
            <a:endParaRPr lang="fr-FR" dirty="0">
              <a:solidFill>
                <a:srgbClr val="00387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07904" y="1268760"/>
            <a:ext cx="4248472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rgbClr val="003871"/>
              </a:solidFill>
            </a:endParaRPr>
          </a:p>
          <a:p>
            <a:pPr algn="ctr"/>
            <a:r>
              <a:rPr lang="fr-FR" dirty="0" smtClean="0">
                <a:solidFill>
                  <a:srgbClr val="003871"/>
                </a:solidFill>
              </a:rPr>
              <a:t>PROTEGER / PRENDRE SOIN </a:t>
            </a:r>
          </a:p>
          <a:p>
            <a:pPr algn="ctr"/>
            <a:r>
              <a:rPr lang="fr-FR" dirty="0" smtClean="0">
                <a:solidFill>
                  <a:srgbClr val="003871"/>
                </a:solidFill>
              </a:rPr>
              <a:t>DES HOMMES </a:t>
            </a:r>
            <a:r>
              <a:rPr lang="fr-FR" u="sng" dirty="0" smtClean="0">
                <a:solidFill>
                  <a:srgbClr val="003871"/>
                </a:solidFill>
              </a:rPr>
              <a:t>ET </a:t>
            </a:r>
            <a:r>
              <a:rPr lang="fr-FR" dirty="0" smtClean="0">
                <a:solidFill>
                  <a:srgbClr val="003871"/>
                </a:solidFill>
              </a:rPr>
              <a:t>DE L’ENVIRONNEMENT </a:t>
            </a:r>
          </a:p>
          <a:p>
            <a:pPr algn="ctr"/>
            <a:endParaRPr lang="fr-FR" dirty="0" smtClean="0">
              <a:solidFill>
                <a:srgbClr val="003871"/>
              </a:solidFill>
            </a:endParaRPr>
          </a:p>
          <a:p>
            <a:pPr algn="ctr"/>
            <a:r>
              <a:rPr lang="fr-FR" sz="1400" i="1" dirty="0" err="1" smtClean="0">
                <a:solidFill>
                  <a:srgbClr val="003871"/>
                </a:solidFill>
              </a:rPr>
              <a:t>Onet</a:t>
            </a:r>
            <a:r>
              <a:rPr lang="fr-FR" sz="1400" i="1" dirty="0" smtClean="0">
                <a:solidFill>
                  <a:srgbClr val="003871"/>
                </a:solidFill>
              </a:rPr>
              <a:t> , des hommes et des ressources pour vous accompagner dans un monde plus sain et plus sûr</a:t>
            </a:r>
          </a:p>
          <a:p>
            <a:pPr algn="ctr"/>
            <a:endParaRPr lang="fr-FR" dirty="0">
              <a:solidFill>
                <a:srgbClr val="00387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83868" y="5066010"/>
            <a:ext cx="4248472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3871"/>
                </a:solidFill>
              </a:rPr>
              <a:t>EFFICACITE</a:t>
            </a:r>
          </a:p>
          <a:p>
            <a:pPr algn="ctr"/>
            <a:r>
              <a:rPr lang="fr-FR" dirty="0" smtClean="0">
                <a:solidFill>
                  <a:srgbClr val="003871"/>
                </a:solidFill>
              </a:rPr>
              <a:t>SOLUTION LOGISTIQUE</a:t>
            </a:r>
          </a:p>
          <a:p>
            <a:pPr algn="ctr"/>
            <a:r>
              <a:rPr lang="fr-FR" dirty="0" smtClean="0">
                <a:solidFill>
                  <a:srgbClr val="003871"/>
                </a:solidFill>
              </a:rPr>
              <a:t>ECO-CONCEPTION PRESTATION PROPRETE</a:t>
            </a:r>
          </a:p>
          <a:p>
            <a:pPr algn="ctr"/>
            <a:r>
              <a:rPr lang="fr-FR" dirty="0">
                <a:solidFill>
                  <a:srgbClr val="003871"/>
                </a:solidFill>
              </a:rPr>
              <a:t>RESPECT HOMME ET ENVIRONNEMENT</a:t>
            </a:r>
          </a:p>
          <a:p>
            <a:pPr algn="ctr"/>
            <a:endParaRPr lang="fr-FR" dirty="0">
              <a:solidFill>
                <a:srgbClr val="00387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7584" y="2996952"/>
            <a:ext cx="2376264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3871"/>
                </a:solidFill>
              </a:rPr>
              <a:t>VISION POSITIVE</a:t>
            </a:r>
          </a:p>
          <a:p>
            <a:pPr algn="ctr"/>
            <a:r>
              <a:rPr lang="fr-FR" dirty="0" smtClean="0">
                <a:solidFill>
                  <a:srgbClr val="003871"/>
                </a:solidFill>
              </a:rPr>
              <a:t>TOUNEE VERS L’AVENIR</a:t>
            </a:r>
          </a:p>
          <a:p>
            <a:pPr algn="ctr"/>
            <a:r>
              <a:rPr lang="fr-FR" dirty="0" smtClean="0">
                <a:solidFill>
                  <a:srgbClr val="003871"/>
                </a:solidFill>
              </a:rPr>
              <a:t>DEVELOPPEMENT RESPONSABLE</a:t>
            </a:r>
            <a:endParaRPr lang="fr-FR" dirty="0">
              <a:solidFill>
                <a:srgbClr val="003871"/>
              </a:solidFill>
            </a:endParaRPr>
          </a:p>
        </p:txBody>
      </p:sp>
      <p:cxnSp>
        <p:nvCxnSpPr>
          <p:cNvPr id="12" name="Connecteur droit avec flèche 11"/>
          <p:cNvCxnSpPr>
            <a:stCxn id="5" idx="0"/>
            <a:endCxn id="8" idx="2"/>
          </p:cNvCxnSpPr>
          <p:nvPr/>
        </p:nvCxnSpPr>
        <p:spPr>
          <a:xfrm flipV="1">
            <a:off x="5508104" y="2564904"/>
            <a:ext cx="32403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5" idx="2"/>
            <a:endCxn id="9" idx="0"/>
          </p:cNvCxnSpPr>
          <p:nvPr/>
        </p:nvCxnSpPr>
        <p:spPr>
          <a:xfrm>
            <a:off x="5508104" y="4365104"/>
            <a:ext cx="0" cy="7009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5" idx="1"/>
            <a:endCxn id="10" idx="3"/>
          </p:cNvCxnSpPr>
          <p:nvPr/>
        </p:nvCxnSpPr>
        <p:spPr>
          <a:xfrm flipH="1" flipV="1">
            <a:off x="3203848" y="3609020"/>
            <a:ext cx="64807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989448" y="260648"/>
            <a:ext cx="667108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rgbClr val="003871"/>
              </a:solidFill>
            </a:endParaRPr>
          </a:p>
          <a:p>
            <a:pPr algn="ctr"/>
            <a:endParaRPr lang="fr-FR" dirty="0">
              <a:solidFill>
                <a:srgbClr val="003871"/>
              </a:solidFill>
            </a:endParaRPr>
          </a:p>
          <a:p>
            <a:pPr algn="ctr"/>
            <a:r>
              <a:rPr lang="fr-FR" b="1" dirty="0" smtClean="0">
                <a:solidFill>
                  <a:srgbClr val="003871"/>
                </a:solidFill>
              </a:rPr>
              <a:t>QUEL NOM POUR</a:t>
            </a:r>
          </a:p>
          <a:p>
            <a:pPr algn="ctr"/>
            <a:r>
              <a:rPr lang="fr-FR" b="1" dirty="0" smtClean="0">
                <a:solidFill>
                  <a:srgbClr val="003871"/>
                </a:solidFill>
              </a:rPr>
              <a:t> NOTRE SOLUTION DE NETTOYAGE BIOTECHNOLOGIQUE ?</a:t>
            </a:r>
          </a:p>
          <a:p>
            <a:pPr algn="ctr"/>
            <a:endParaRPr lang="fr-FR" sz="1400" i="1" dirty="0" smtClean="0">
              <a:solidFill>
                <a:srgbClr val="003871"/>
              </a:solidFill>
            </a:endParaRPr>
          </a:p>
          <a:p>
            <a:pPr algn="ctr"/>
            <a:endParaRPr lang="fr-FR" dirty="0">
              <a:solidFill>
                <a:srgbClr val="003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82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35480" y="116632"/>
            <a:ext cx="7056120" cy="936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Un projet porté par la Direction</a:t>
            </a:r>
            <a:br>
              <a:rPr lang="fr-FR" dirty="0" smtClean="0"/>
            </a:br>
            <a:r>
              <a:rPr lang="fr-FR" dirty="0" smtClean="0"/>
              <a:t>Notre Objectif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562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Déployer la solution éco-labellisés et biotechnologique sur l’ensemble des agences ONET pour la fin de l’année 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1 Indicateur mensuel de suivi =</a:t>
            </a:r>
            <a:endParaRPr lang="fr-FR" sz="2000" dirty="0"/>
          </a:p>
          <a:p>
            <a:pPr marL="457200" lvl="1" indent="0">
              <a:buNone/>
            </a:pPr>
            <a:r>
              <a:rPr lang="fr-FR" dirty="0" smtClean="0">
                <a:solidFill>
                  <a:srgbClr val="003871"/>
                </a:solidFill>
              </a:rPr>
              <a:t>CA </a:t>
            </a:r>
            <a:r>
              <a:rPr lang="fr-FR" dirty="0">
                <a:solidFill>
                  <a:srgbClr val="003871"/>
                </a:solidFill>
              </a:rPr>
              <a:t>(Innuscience + Ecolabel)/CA Globalité des produits de nettoyage commandés </a:t>
            </a:r>
            <a:endParaRPr lang="fr-FR" sz="1600" b="1" dirty="0" smtClean="0">
              <a:solidFill>
                <a:srgbClr val="003871"/>
              </a:solidFill>
            </a:endParaRPr>
          </a:p>
          <a:p>
            <a:pPr marL="457200" lvl="1" indent="0">
              <a:buNone/>
            </a:pPr>
            <a:r>
              <a:rPr lang="fr-FR" sz="2000" b="1" dirty="0" smtClean="0">
                <a:solidFill>
                  <a:srgbClr val="003871"/>
                </a:solidFill>
              </a:rPr>
              <a:t>Objectif </a:t>
            </a:r>
            <a:r>
              <a:rPr lang="fr-FR" sz="2000" b="1" dirty="0">
                <a:solidFill>
                  <a:srgbClr val="003871"/>
                </a:solidFill>
              </a:rPr>
              <a:t>fin 2017 en CA = 50</a:t>
            </a:r>
            <a:r>
              <a:rPr lang="fr-FR" sz="2000" b="1" dirty="0" smtClean="0">
                <a:solidFill>
                  <a:srgbClr val="003871"/>
                </a:solidFill>
              </a:rPr>
              <a:t>%</a:t>
            </a:r>
          </a:p>
          <a:p>
            <a:pPr marL="457200" lvl="1" indent="0">
              <a:buNone/>
            </a:pPr>
            <a:r>
              <a:rPr lang="fr-FR" sz="2000" b="1" dirty="0" smtClean="0">
                <a:solidFill>
                  <a:srgbClr val="003871"/>
                </a:solidFill>
              </a:rPr>
              <a:t> </a:t>
            </a:r>
            <a:endParaRPr lang="fr-FR" sz="2000" b="1" dirty="0">
              <a:solidFill>
                <a:srgbClr val="00387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1C0786-B17D-6040-91FD-2BFA6D9D5E6B}" type="slidenum">
              <a:rPr lang="fr-FR" smtClean="0"/>
              <a:pPr/>
              <a:t>3</a:t>
            </a:fld>
            <a:endParaRPr lang="fr-FR" dirty="0"/>
          </a:p>
        </p:txBody>
      </p:sp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100094484"/>
              </p:ext>
            </p:extLst>
          </p:nvPr>
        </p:nvGraphicFramePr>
        <p:xfrm>
          <a:off x="152400" y="3356992"/>
          <a:ext cx="3195464" cy="2176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3033912617"/>
              </p:ext>
            </p:extLst>
          </p:nvPr>
        </p:nvGraphicFramePr>
        <p:xfrm>
          <a:off x="3203848" y="3356992"/>
          <a:ext cx="3081479" cy="2245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0" name="Groupe 9"/>
          <p:cNvGrpSpPr/>
          <p:nvPr/>
        </p:nvGrpSpPr>
        <p:grpSpPr>
          <a:xfrm>
            <a:off x="6464226" y="3789040"/>
            <a:ext cx="1832069" cy="1347133"/>
            <a:chOff x="7159531" y="3195347"/>
            <a:chExt cx="1832069" cy="1347133"/>
          </a:xfrm>
        </p:grpSpPr>
        <p:sp>
          <p:nvSpPr>
            <p:cNvPr id="4" name="Rectangle 3"/>
            <p:cNvSpPr/>
            <p:nvPr/>
          </p:nvSpPr>
          <p:spPr>
            <a:xfrm rot="10800000" flipV="1">
              <a:off x="7452320" y="3195347"/>
              <a:ext cx="1539280" cy="116975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tx1"/>
                  </a:solidFill>
                </a:rPr>
                <a:t>Chimie classique</a:t>
              </a:r>
            </a:p>
            <a:p>
              <a:pPr algn="ctr"/>
              <a:endParaRPr lang="fr-FR" sz="1200" dirty="0">
                <a:solidFill>
                  <a:schemeClr val="tx1"/>
                </a:solidFill>
              </a:endParaRPr>
            </a:p>
            <a:p>
              <a:pPr algn="ctr"/>
              <a:endParaRPr lang="fr-FR" sz="1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fr-FR" sz="1200" dirty="0" smtClean="0">
                  <a:solidFill>
                    <a:schemeClr val="tx1"/>
                  </a:solidFill>
                </a:rPr>
                <a:t>Produits écologiques + Biotechnologiques</a:t>
              </a:r>
              <a:endParaRPr lang="fr-FR" sz="1200" dirty="0">
                <a:solidFill>
                  <a:schemeClr val="tx1"/>
                </a:solidFill>
              </a:endParaRPr>
            </a:p>
          </p:txBody>
        </p:sp>
        <p:pic>
          <p:nvPicPr>
            <p:cNvPr id="9" name="chart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59531" y="3237718"/>
              <a:ext cx="295238" cy="1304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265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85397" y="0"/>
            <a:ext cx="9242260" cy="1143000"/>
          </a:xfrm>
        </p:spPr>
        <p:txBody>
          <a:bodyPr>
            <a:normAutofit/>
          </a:bodyPr>
          <a:lstStyle/>
          <a:p>
            <a:r>
              <a:rPr lang="fr-FR" sz="2900" b="1" dirty="0">
                <a:solidFill>
                  <a:srgbClr val="003871"/>
                </a:solidFill>
              </a:rPr>
              <a:t>Se démarquer de la concurrence via</a:t>
            </a:r>
            <a:br>
              <a:rPr lang="fr-FR" sz="2900" b="1" dirty="0">
                <a:solidFill>
                  <a:srgbClr val="003871"/>
                </a:solidFill>
              </a:rPr>
            </a:br>
            <a:r>
              <a:rPr lang="fr-FR" sz="2900" b="1" dirty="0" smtClean="0">
                <a:solidFill>
                  <a:srgbClr val="003871"/>
                </a:solidFill>
              </a:rPr>
              <a:t>la Biotechnologie &amp; notre solution éco-conçue</a:t>
            </a:r>
            <a:endParaRPr lang="fr-FR" sz="2900" b="1" dirty="0">
              <a:solidFill>
                <a:srgbClr val="00387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489937" y="6343781"/>
            <a:ext cx="2133600" cy="365125"/>
          </a:xfrm>
          <a:prstGeom prst="rect">
            <a:avLst/>
          </a:prstGeom>
        </p:spPr>
        <p:txBody>
          <a:bodyPr/>
          <a:lstStyle/>
          <a:p>
            <a:fld id="{6C1C0786-B17D-6040-91FD-2BFA6D9D5E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645344" y="1732490"/>
            <a:ext cx="7371111" cy="3568718"/>
            <a:chOff x="59718" y="1098542"/>
            <a:chExt cx="8976778" cy="5102362"/>
          </a:xfrm>
        </p:grpSpPr>
        <p:sp>
          <p:nvSpPr>
            <p:cNvPr id="6" name="Rectangle 5"/>
            <p:cNvSpPr/>
            <p:nvPr/>
          </p:nvSpPr>
          <p:spPr>
            <a:xfrm>
              <a:off x="59718" y="1137085"/>
              <a:ext cx="2115064" cy="50367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i="1" dirty="0" smtClean="0">
                  <a:solidFill>
                    <a:srgbClr val="C00418"/>
                  </a:solidFill>
                </a:rPr>
                <a:t>SAMSIC</a:t>
              </a:r>
              <a:endParaRPr lang="fr-FR" sz="2800" b="1" i="1" dirty="0">
                <a:solidFill>
                  <a:srgbClr val="C00418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91003" y="1125496"/>
              <a:ext cx="4388240" cy="51019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i="1" dirty="0" smtClean="0">
                  <a:solidFill>
                    <a:srgbClr val="C00000"/>
                  </a:solidFill>
                </a:rPr>
                <a:t>ISS</a:t>
              </a:r>
              <a:endParaRPr lang="fr-FR" sz="28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17228" y="1738607"/>
              <a:ext cx="2119268" cy="299002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dirty="0" smtClean="0">
                  <a:solidFill>
                    <a:srgbClr val="002060"/>
                  </a:solidFill>
                </a:rPr>
                <a:t>Part des produits possédant un écolabel  : 46%</a:t>
              </a:r>
            </a:p>
            <a:p>
              <a:endParaRPr lang="fr-FR" sz="1600" dirty="0" smtClean="0">
                <a:solidFill>
                  <a:srgbClr val="002060"/>
                </a:solidFill>
              </a:endParaRPr>
            </a:p>
            <a:p>
              <a:r>
                <a:rPr lang="fr-FR" sz="1600" dirty="0" smtClean="0">
                  <a:solidFill>
                    <a:srgbClr val="002060"/>
                  </a:solidFill>
                </a:rPr>
                <a:t>Passage de 31% à 46% en 3 ans</a:t>
              </a:r>
              <a:endParaRPr lang="fr-FR" sz="1600" dirty="0">
                <a:solidFill>
                  <a:srgbClr val="002060"/>
                </a:solidFill>
              </a:endParaRP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0567" y="1703574"/>
              <a:ext cx="2060000" cy="3025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 flipH="1">
              <a:off x="3438628" y="1098542"/>
              <a:ext cx="3478598" cy="585967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i="1" dirty="0" smtClean="0">
                  <a:solidFill>
                    <a:srgbClr val="C00000"/>
                  </a:solidFill>
                </a:rPr>
                <a:t>GSF</a:t>
              </a:r>
              <a:endParaRPr lang="fr-FR" sz="2800" b="1" i="1" dirty="0">
                <a:solidFill>
                  <a:srgbClr val="C00000"/>
                </a:solidFill>
              </a:endParaRP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3674" y="1696017"/>
              <a:ext cx="2308191" cy="3032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835" y="1738607"/>
              <a:ext cx="1918229" cy="2710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2339752" y="4867475"/>
              <a:ext cx="2657843" cy="51658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i="1" dirty="0" smtClean="0">
                  <a:solidFill>
                    <a:srgbClr val="C00000"/>
                  </a:solidFill>
                </a:rPr>
                <a:t>ATALIAN</a:t>
              </a:r>
              <a:endParaRPr lang="fr-FR" sz="28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411760" y="5384056"/>
              <a:ext cx="2695012" cy="81218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dirty="0" smtClean="0">
                  <a:solidFill>
                    <a:srgbClr val="002060"/>
                  </a:solidFill>
                </a:rPr>
                <a:t>Pas de données chiffrées</a:t>
              </a:r>
              <a:endParaRPr lang="fr-FR" sz="1600" dirty="0">
                <a:solidFill>
                  <a:srgbClr val="00206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569720" y="4867475"/>
              <a:ext cx="3038552" cy="51658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i="1" dirty="0" smtClean="0">
                  <a:solidFill>
                    <a:srgbClr val="C00000"/>
                  </a:solidFill>
                </a:rPr>
                <a:t>DERICHEBOURG</a:t>
              </a:r>
              <a:endParaRPr lang="fr-FR" sz="24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913261" y="5388723"/>
              <a:ext cx="2695012" cy="81218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600" dirty="0" smtClean="0">
                  <a:solidFill>
                    <a:srgbClr val="002060"/>
                  </a:solidFill>
                </a:rPr>
                <a:t>Pas de données chiffrées</a:t>
              </a:r>
              <a:endParaRPr lang="fr-FR" sz="1600" dirty="0">
                <a:solidFill>
                  <a:srgbClr val="002060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236122" y="1143000"/>
            <a:ext cx="87283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prstClr val="black"/>
                </a:solidFill>
              </a:rPr>
              <a:t>Une concurrence active sur les produits Eco-labellisés</a:t>
            </a:r>
            <a:endParaRPr lang="fr-FR" sz="2800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9766" y="5301208"/>
            <a:ext cx="84486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prstClr val="black"/>
                </a:solidFill>
              </a:rPr>
              <a:t>Mais aucun ne se positionne encore sur les produits</a:t>
            </a:r>
          </a:p>
          <a:p>
            <a:r>
              <a:rPr lang="fr-FR" sz="2800" dirty="0">
                <a:solidFill>
                  <a:prstClr val="black"/>
                </a:solidFill>
              </a:rPr>
              <a:t> </a:t>
            </a:r>
            <a:r>
              <a:rPr lang="fr-FR" sz="2800" dirty="0" smtClean="0">
                <a:solidFill>
                  <a:prstClr val="black"/>
                </a:solidFill>
              </a:rPr>
              <a:t>    éco-labellisés </a:t>
            </a:r>
            <a:r>
              <a:rPr lang="fr-FR" sz="2800" b="1" dirty="0" smtClean="0">
                <a:solidFill>
                  <a:prstClr val="black"/>
                </a:solidFill>
              </a:rPr>
              <a:t>et</a:t>
            </a:r>
            <a:r>
              <a:rPr lang="fr-FR" sz="2800" dirty="0" smtClean="0">
                <a:solidFill>
                  <a:prstClr val="black"/>
                </a:solidFill>
              </a:rPr>
              <a:t> Biotechnologiques</a:t>
            </a:r>
            <a:endParaRPr lang="fr-FR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03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PLANNING DE DEPLOIEMENT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1C0786-B17D-6040-91FD-2BFA6D9D5E6B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73" y="1628800"/>
            <a:ext cx="8669975" cy="440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78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Suivi des Formations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3962" y="1196752"/>
            <a:ext cx="8227640" cy="5289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 smtClean="0"/>
              <a:t> </a:t>
            </a:r>
            <a:endParaRPr lang="fr-FR" sz="22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1C0786-B17D-6040-91FD-2BFA6D9D5E6B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4" y="1124744"/>
            <a:ext cx="8943756" cy="52531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9" name="Rectangle 8"/>
          <p:cNvSpPr/>
          <p:nvPr/>
        </p:nvSpPr>
        <p:spPr>
          <a:xfrm>
            <a:off x="1605900" y="1988840"/>
            <a:ext cx="5148064" cy="4046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+ 500 COLLABORATEURS DÉJÀ FORMES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52216" y="5973211"/>
            <a:ext cx="5328592" cy="4046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7 REGIONS FORMEES AU 15/12/2017 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5552" y="254596"/>
            <a:ext cx="7247943" cy="576064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 smtClean="0">
                <a:solidFill>
                  <a:srgbClr val="003871"/>
                </a:solidFill>
              </a:rPr>
              <a:t/>
            </a:r>
            <a:br>
              <a:rPr lang="fr-FR" sz="2800" b="1" dirty="0" smtClean="0">
                <a:solidFill>
                  <a:srgbClr val="003871"/>
                </a:solidFill>
              </a:rPr>
            </a:br>
            <a:r>
              <a:rPr lang="fr-FR" sz="2800" b="1" dirty="0" smtClean="0">
                <a:solidFill>
                  <a:srgbClr val="003871"/>
                </a:solidFill>
              </a:rPr>
              <a:t/>
            </a:r>
            <a:br>
              <a:rPr lang="fr-FR" sz="2800" b="1" dirty="0" smtClean="0">
                <a:solidFill>
                  <a:srgbClr val="003871"/>
                </a:solidFill>
              </a:rPr>
            </a:br>
            <a:r>
              <a:rPr lang="fr-FR" sz="2800" b="1" dirty="0" smtClean="0">
                <a:solidFill>
                  <a:srgbClr val="003871"/>
                </a:solidFill>
              </a:rPr>
              <a:t/>
            </a:r>
            <a:br>
              <a:rPr lang="fr-FR" sz="2800" b="1" dirty="0" smtClean="0">
                <a:solidFill>
                  <a:srgbClr val="003871"/>
                </a:solidFill>
              </a:rPr>
            </a:br>
            <a:r>
              <a:rPr lang="fr-FR" sz="2800" b="1" dirty="0" smtClean="0">
                <a:solidFill>
                  <a:srgbClr val="003871"/>
                </a:solidFill>
                <a:hlinkClick r:id="rId3" action="ppaction://hlinkfile"/>
              </a:rPr>
              <a:t/>
            </a:r>
            <a:br>
              <a:rPr lang="fr-FR" sz="2800" b="1" dirty="0" smtClean="0">
                <a:solidFill>
                  <a:srgbClr val="003871"/>
                </a:solidFill>
                <a:hlinkClick r:id="rId3" action="ppaction://hlinkfile"/>
              </a:rPr>
            </a:br>
            <a:r>
              <a:rPr lang="fr-FR" sz="2800" b="1" dirty="0" smtClean="0">
                <a:solidFill>
                  <a:srgbClr val="003871"/>
                </a:solidFill>
                <a:hlinkClick r:id="rId4" action="ppaction://hlinkfile"/>
              </a:rPr>
              <a:t>UN CONCEPT POUR ONET</a:t>
            </a:r>
            <a:r>
              <a:rPr lang="fr-FR" sz="2800" b="1" dirty="0" smtClean="0">
                <a:solidFill>
                  <a:srgbClr val="003871"/>
                </a:solidFill>
              </a:rPr>
              <a:t/>
            </a:r>
            <a:br>
              <a:rPr lang="fr-FR" sz="2800" b="1" dirty="0" smtClean="0">
                <a:solidFill>
                  <a:srgbClr val="003871"/>
                </a:solidFill>
              </a:rPr>
            </a:br>
            <a:r>
              <a:rPr lang="fr-FR" sz="3200" dirty="0">
                <a:solidFill>
                  <a:srgbClr val="003871"/>
                </a:solidFill>
              </a:rPr>
              <a:t/>
            </a:r>
            <a:br>
              <a:rPr lang="fr-FR" sz="3200" dirty="0">
                <a:solidFill>
                  <a:srgbClr val="003871"/>
                </a:solidFill>
              </a:rPr>
            </a:br>
            <a:endParaRPr lang="fr-FR" sz="6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661037" y="6302864"/>
            <a:ext cx="2133600" cy="365125"/>
          </a:xfrm>
        </p:spPr>
        <p:txBody>
          <a:bodyPr/>
          <a:lstStyle/>
          <a:p>
            <a:fld id="{6C1C0786-B17D-6040-91FD-2BFA6D9D5E6B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8" name="Rectangle 57"/>
          <p:cNvSpPr/>
          <p:nvPr/>
        </p:nvSpPr>
        <p:spPr>
          <a:xfrm>
            <a:off x="5412682" y="2103322"/>
            <a:ext cx="1665135" cy="825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04" tIns="41052" rIns="82104" bIns="41052" rtlCol="0" anchor="ctr"/>
          <a:lstStyle/>
          <a:p>
            <a:pPr algn="ctr"/>
            <a:endParaRPr lang="fr-FR" sz="1600" dirty="0">
              <a:solidFill>
                <a:srgbClr val="003871"/>
              </a:solidFill>
            </a:endParaRPr>
          </a:p>
        </p:txBody>
      </p:sp>
      <p:sp>
        <p:nvSpPr>
          <p:cNvPr id="29" name="Flèche vers le bas 28"/>
          <p:cNvSpPr/>
          <p:nvPr/>
        </p:nvSpPr>
        <p:spPr>
          <a:xfrm>
            <a:off x="3714007" y="2172994"/>
            <a:ext cx="271204" cy="262783"/>
          </a:xfrm>
          <a:prstGeom prst="downArrow">
            <a:avLst/>
          </a:prstGeom>
          <a:solidFill>
            <a:srgbClr val="003871"/>
          </a:solidFill>
          <a:ln>
            <a:solidFill>
              <a:srgbClr val="0038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" name="Groupe 21"/>
          <p:cNvGrpSpPr/>
          <p:nvPr/>
        </p:nvGrpSpPr>
        <p:grpSpPr>
          <a:xfrm>
            <a:off x="6948263" y="1227775"/>
            <a:ext cx="2046547" cy="5440214"/>
            <a:chOff x="6661037" y="1227775"/>
            <a:chExt cx="2338094" cy="5440214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6739964" y="1227775"/>
              <a:ext cx="2259167" cy="1225456"/>
            </a:xfrm>
            <a:prstGeom prst="roundRect">
              <a:avLst/>
            </a:prstGeom>
            <a:solidFill>
              <a:srgbClr val="3E4F58"/>
            </a:solidFill>
            <a:ln>
              <a:noFill/>
            </a:ln>
            <a:effectLst>
              <a:outerShdw blurRad="50800" dist="50800" dir="5400000" algn="ctr" rotWithShape="0">
                <a:srgbClr val="C7D1D7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</a:rPr>
                <a:t>BAISSE</a:t>
              </a:r>
            </a:p>
            <a:p>
              <a:pPr algn="ctr"/>
              <a:r>
                <a:rPr lang="fr-FR" sz="1200" b="1" dirty="0" smtClean="0">
                  <a:solidFill>
                    <a:schemeClr val="bg1"/>
                  </a:solidFill>
                </a:rPr>
                <a:t>COMMANDES</a:t>
              </a:r>
              <a:r>
                <a:rPr lang="fr-FR" sz="1200" b="1" dirty="0">
                  <a:solidFill>
                    <a:schemeClr val="bg1"/>
                  </a:solidFill>
                </a:rPr>
                <a:t>, </a:t>
              </a:r>
              <a:r>
                <a:rPr lang="fr-FR" sz="1200" b="1" dirty="0" smtClean="0">
                  <a:solidFill>
                    <a:schemeClr val="bg1"/>
                  </a:solidFill>
                </a:rPr>
                <a:t>LIVRAISONS TRANSPORTS, REFERENCES PRODUITS</a:t>
              </a:r>
              <a:endParaRPr lang="fr-F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1" name="Rectangle à coins arrondis 50"/>
            <p:cNvSpPr/>
            <p:nvPr/>
          </p:nvSpPr>
          <p:spPr>
            <a:xfrm>
              <a:off x="6747364" y="2796233"/>
              <a:ext cx="2217124" cy="1066057"/>
            </a:xfrm>
            <a:prstGeom prst="roundRect">
              <a:avLst/>
            </a:prstGeom>
            <a:solidFill>
              <a:srgbClr val="3E4F58"/>
            </a:solidFill>
            <a:ln>
              <a:noFill/>
            </a:ln>
            <a:effectLst>
              <a:outerShdw blurRad="50800" dist="50800" dir="5400000" algn="ctr" rotWithShape="0">
                <a:srgbClr val="C7D1D7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DISPONIBILITE PRODUITS,</a:t>
              </a:r>
            </a:p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 MAITRISE DILUTION</a:t>
              </a:r>
            </a:p>
          </p:txBody>
        </p:sp>
        <p:sp>
          <p:nvSpPr>
            <p:cNvPr id="52" name="Rectangle à coins arrondis 51"/>
            <p:cNvSpPr/>
            <p:nvPr/>
          </p:nvSpPr>
          <p:spPr>
            <a:xfrm>
              <a:off x="6661037" y="4098007"/>
              <a:ext cx="2237632" cy="1066057"/>
            </a:xfrm>
            <a:prstGeom prst="roundRect">
              <a:avLst/>
            </a:prstGeom>
            <a:solidFill>
              <a:srgbClr val="3E4F58"/>
            </a:solidFill>
            <a:ln>
              <a:noFill/>
            </a:ln>
            <a:effectLst>
              <a:outerShdw blurRad="50800" dist="50800" dir="5400000" algn="ctr" rotWithShape="0">
                <a:srgbClr val="C7D1D7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EFFICACITE, SANTE, SIMPLICITE</a:t>
              </a:r>
            </a:p>
          </p:txBody>
        </p:sp>
        <p:sp>
          <p:nvSpPr>
            <p:cNvPr id="59" name="Rectangle à coins arrondis 58"/>
            <p:cNvSpPr/>
            <p:nvPr/>
          </p:nvSpPr>
          <p:spPr>
            <a:xfrm>
              <a:off x="6661037" y="5601932"/>
              <a:ext cx="2303451" cy="1066057"/>
            </a:xfrm>
            <a:prstGeom prst="roundRect">
              <a:avLst/>
            </a:prstGeom>
            <a:solidFill>
              <a:srgbClr val="3E4F58"/>
            </a:solidFill>
            <a:ln>
              <a:noFill/>
            </a:ln>
            <a:effectLst>
              <a:outerShdw blurRad="50800" dist="50800" dir="5400000" algn="ctr" rotWithShape="0">
                <a:srgbClr val="C7D1D7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RESPECT ENVIRONNEMENT :</a:t>
              </a:r>
            </a:p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BAISSE DECHETS</a:t>
              </a:r>
            </a:p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BIODEGRADABILITE</a:t>
              </a: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175458" y="3862290"/>
            <a:ext cx="6700798" cy="2890939"/>
            <a:chOff x="-128659" y="3517455"/>
            <a:chExt cx="6493696" cy="3149351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-128659" y="3517455"/>
              <a:ext cx="1387392" cy="58055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>
                  <a:solidFill>
                    <a:srgbClr val="003871"/>
                  </a:solidFill>
                </a:rPr>
                <a:t>SITES</a:t>
              </a:r>
              <a:endParaRPr lang="fr-FR" sz="2400" dirty="0">
                <a:solidFill>
                  <a:srgbClr val="003871"/>
                </a:solidFill>
              </a:endParaRPr>
            </a:p>
          </p:txBody>
        </p:sp>
        <p:sp>
          <p:nvSpPr>
            <p:cNvPr id="38" name="Rectangle à coins arrondis 37"/>
            <p:cNvSpPr/>
            <p:nvPr/>
          </p:nvSpPr>
          <p:spPr>
            <a:xfrm>
              <a:off x="3544010" y="3633895"/>
              <a:ext cx="1864291" cy="4320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>
                  <a:solidFill>
                    <a:srgbClr val="002060"/>
                  </a:solidFill>
                </a:rPr>
                <a:t>PETITS SITES</a:t>
              </a:r>
              <a:endParaRPr lang="fr-FR" sz="2400" dirty="0">
                <a:solidFill>
                  <a:srgbClr val="002060"/>
                </a:solidFill>
              </a:endParaRPr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696047" y="3917575"/>
              <a:ext cx="5131939" cy="2749231"/>
              <a:chOff x="56380" y="3485689"/>
              <a:chExt cx="5955780" cy="3393165"/>
            </a:xfrm>
          </p:grpSpPr>
          <p:grpSp>
            <p:nvGrpSpPr>
              <p:cNvPr id="17" name="Groupe 16"/>
              <p:cNvGrpSpPr/>
              <p:nvPr/>
            </p:nvGrpSpPr>
            <p:grpSpPr>
              <a:xfrm>
                <a:off x="2919784" y="3538387"/>
                <a:ext cx="3092376" cy="1304344"/>
                <a:chOff x="4056810" y="4064070"/>
                <a:chExt cx="1420110" cy="1382502"/>
              </a:xfrm>
            </p:grpSpPr>
            <p:sp>
              <p:nvSpPr>
                <p:cNvPr id="18" name="Rectangle à coins arrondis 17"/>
                <p:cNvSpPr/>
                <p:nvPr/>
              </p:nvSpPr>
              <p:spPr>
                <a:xfrm>
                  <a:off x="4118239" y="4064070"/>
                  <a:ext cx="1358681" cy="1225903"/>
                </a:xfrm>
                <a:prstGeom prst="roundRect">
                  <a:avLst/>
                </a:prstGeom>
                <a:solidFill>
                  <a:srgbClr val="DDDDDD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9" name="Rectangle 18"/>
                <p:cNvSpPr/>
                <p:nvPr/>
              </p:nvSpPr>
              <p:spPr>
                <a:xfrm>
                  <a:off x="4056810" y="4064070"/>
                  <a:ext cx="1420110" cy="138250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5720" tIns="45720" rIns="45720" bIns="45720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1400" b="1" kern="1200" cap="small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LIVRAISON  SITES </a:t>
                  </a:r>
                </a:p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1400" kern="1200" cap="small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PRODUITS PRE-D</a:t>
                  </a:r>
                  <a:r>
                    <a:rPr lang="fr-FR" sz="1400" cap="small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ILUES 1L</a:t>
                  </a:r>
                </a:p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1400" cap="small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ou REMPLISSAGE bidon 1L</a:t>
                  </a:r>
                </a:p>
              </p:txBody>
            </p:sp>
          </p:grpSp>
          <p:sp>
            <p:nvSpPr>
              <p:cNvPr id="27" name="Rectangle à coins arrondis 26"/>
              <p:cNvSpPr/>
              <p:nvPr/>
            </p:nvSpPr>
            <p:spPr>
              <a:xfrm>
                <a:off x="1907593" y="5112276"/>
                <a:ext cx="3332034" cy="852083"/>
              </a:xfrm>
              <a:prstGeom prst="roundRect">
                <a:avLst/>
              </a:prstGeom>
              <a:solidFill>
                <a:srgbClr val="DDDDD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dirty="0"/>
                  <a:t> </a:t>
                </a:r>
                <a:r>
                  <a:rPr lang="fr-FR" sz="1600" b="1" cap="small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Remplissage des bidons </a:t>
                </a:r>
                <a:r>
                  <a:rPr lang="fr-FR" sz="1600" b="1" cap="small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vides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cap="small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1L </a:t>
                </a:r>
                <a:endParaRPr lang="fr-FR" sz="1600" cap="small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endParaRPr lang="fr-FR" dirty="0"/>
              </a:p>
            </p:txBody>
          </p:sp>
          <p:sp>
            <p:nvSpPr>
              <p:cNvPr id="55" name="Rectangle à coins arrondis 54"/>
              <p:cNvSpPr/>
              <p:nvPr/>
            </p:nvSpPr>
            <p:spPr>
              <a:xfrm>
                <a:off x="1741749" y="6275034"/>
                <a:ext cx="3249868" cy="603820"/>
              </a:xfrm>
              <a:prstGeom prst="roundRect">
                <a:avLst/>
              </a:prstGeom>
              <a:solidFill>
                <a:srgbClr val="DDDDD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cap="small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Utilisation Produits </a:t>
                </a:r>
                <a:r>
                  <a:rPr lang="fr-FR" sz="1600" cap="small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Site</a:t>
                </a:r>
              </a:p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dirty="0"/>
              </a:p>
            </p:txBody>
          </p:sp>
          <p:sp>
            <p:nvSpPr>
              <p:cNvPr id="57" name="Flèche vers le bas 56"/>
              <p:cNvSpPr/>
              <p:nvPr/>
            </p:nvSpPr>
            <p:spPr>
              <a:xfrm>
                <a:off x="3231465" y="5957440"/>
                <a:ext cx="178890" cy="381282"/>
              </a:xfrm>
              <a:prstGeom prst="downArrow">
                <a:avLst/>
              </a:prstGeom>
              <a:solidFill>
                <a:srgbClr val="003871"/>
              </a:solidFill>
              <a:ln>
                <a:solidFill>
                  <a:srgbClr val="0038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Flèche courbée vers la gauche 40"/>
              <p:cNvSpPr/>
              <p:nvPr/>
            </p:nvSpPr>
            <p:spPr>
              <a:xfrm rot="10800000">
                <a:off x="1456549" y="5381164"/>
                <a:ext cx="374827" cy="1152555"/>
              </a:xfrm>
              <a:prstGeom prst="curvedLeftArrow">
                <a:avLst>
                  <a:gd name="adj1" fmla="val 25000"/>
                  <a:gd name="adj2" fmla="val 50000"/>
                  <a:gd name="adj3" fmla="val 45159"/>
                </a:avLst>
              </a:prstGeom>
              <a:solidFill>
                <a:srgbClr val="003871"/>
              </a:solidFill>
              <a:ln>
                <a:solidFill>
                  <a:srgbClr val="0038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43" name="Groupe 42"/>
              <p:cNvGrpSpPr/>
              <p:nvPr/>
            </p:nvGrpSpPr>
            <p:grpSpPr>
              <a:xfrm>
                <a:off x="56380" y="3485689"/>
                <a:ext cx="2947576" cy="1366718"/>
                <a:chOff x="5710157" y="1934466"/>
                <a:chExt cx="1832131" cy="1444380"/>
              </a:xfrm>
            </p:grpSpPr>
            <p:sp>
              <p:nvSpPr>
                <p:cNvPr id="44" name="Rectangle à coins arrondis 43"/>
                <p:cNvSpPr/>
                <p:nvPr/>
              </p:nvSpPr>
              <p:spPr>
                <a:xfrm>
                  <a:off x="5871038" y="1979938"/>
                  <a:ext cx="1671250" cy="1398908"/>
                </a:xfrm>
                <a:prstGeom prst="roundRect">
                  <a:avLst/>
                </a:prstGeom>
                <a:solidFill>
                  <a:srgbClr val="DDDDDD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/>
                  <a:r>
                    <a:rPr lang="fr-FR" sz="1600" dirty="0" smtClean="0">
                      <a:latin typeface="+mj-lt"/>
                    </a:rPr>
                    <a:t> </a:t>
                  </a:r>
                  <a:r>
                    <a:rPr lang="fr-FR" sz="1400" dirty="0" smtClean="0">
                      <a:solidFill>
                        <a:srgbClr val="C00000"/>
                      </a:solidFill>
                      <a:latin typeface="+mj-lt"/>
                    </a:rPr>
                    <a:t>Installation Centrale DILUMOB (bidons de 5L)</a:t>
                  </a:r>
                </a:p>
                <a:p>
                  <a:pPr algn="ctr"/>
                  <a:r>
                    <a:rPr lang="fr-FR" sz="1600" b="1" dirty="0" smtClean="0">
                      <a:solidFill>
                        <a:schemeClr val="tx1"/>
                      </a:solidFill>
                      <a:latin typeface="+mj-lt"/>
                    </a:rPr>
                    <a:t>DILUTION SITES</a:t>
                  </a:r>
                </a:p>
                <a:p>
                  <a:pPr algn="ctr"/>
                  <a:endParaRPr lang="fr-FR" sz="1400" dirty="0" smtClean="0">
                    <a:solidFill>
                      <a:schemeClr val="tx1"/>
                    </a:solidFill>
                    <a:latin typeface="+mj-lt"/>
                  </a:endParaRPr>
                </a:p>
                <a:p>
                  <a:endParaRPr lang="fr-FR" sz="1600" dirty="0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5710157" y="1934466"/>
                  <a:ext cx="1150662" cy="84105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5720" tIns="45720" rIns="45720" bIns="45720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fr-FR" sz="1600" kern="1200" cap="small" dirty="0"/>
                </a:p>
              </p:txBody>
            </p:sp>
          </p:grpSp>
          <p:sp>
            <p:nvSpPr>
              <p:cNvPr id="49" name="Flèche vers le bas 48"/>
              <p:cNvSpPr/>
              <p:nvPr/>
            </p:nvSpPr>
            <p:spPr>
              <a:xfrm>
                <a:off x="3984348" y="4742148"/>
                <a:ext cx="238920" cy="370128"/>
              </a:xfrm>
              <a:prstGeom prst="downArrow">
                <a:avLst/>
              </a:prstGeom>
              <a:solidFill>
                <a:srgbClr val="003871"/>
              </a:solidFill>
              <a:ln>
                <a:solidFill>
                  <a:srgbClr val="0038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/>
              </a:p>
            </p:txBody>
          </p:sp>
          <p:sp>
            <p:nvSpPr>
              <p:cNvPr id="39" name="Flèche vers le bas 38"/>
              <p:cNvSpPr/>
              <p:nvPr/>
            </p:nvSpPr>
            <p:spPr>
              <a:xfrm>
                <a:off x="2305373" y="4865550"/>
                <a:ext cx="232389" cy="246726"/>
              </a:xfrm>
              <a:prstGeom prst="downArrow">
                <a:avLst/>
              </a:prstGeom>
              <a:solidFill>
                <a:srgbClr val="003871"/>
              </a:solidFill>
              <a:ln>
                <a:solidFill>
                  <a:srgbClr val="0038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7889" y="3517455"/>
              <a:ext cx="6357148" cy="3125435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à coins arrondis 49"/>
            <p:cNvSpPr/>
            <p:nvPr/>
          </p:nvSpPr>
          <p:spPr>
            <a:xfrm>
              <a:off x="1167719" y="3542555"/>
              <a:ext cx="2178286" cy="58055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>
                  <a:solidFill>
                    <a:srgbClr val="003871"/>
                  </a:solidFill>
                </a:rPr>
                <a:t>GROS SITES</a:t>
              </a:r>
              <a:endParaRPr lang="fr-FR" sz="2400" dirty="0">
                <a:solidFill>
                  <a:srgbClr val="003871"/>
                </a:solidFill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227553" y="1278235"/>
            <a:ext cx="7149280" cy="2639125"/>
            <a:chOff x="191380" y="1278235"/>
            <a:chExt cx="6687218" cy="2639125"/>
          </a:xfrm>
        </p:grpSpPr>
        <p:sp>
          <p:nvSpPr>
            <p:cNvPr id="12" name="Rectangle 11"/>
            <p:cNvSpPr/>
            <p:nvPr/>
          </p:nvSpPr>
          <p:spPr>
            <a:xfrm>
              <a:off x="308269" y="2304385"/>
              <a:ext cx="6135940" cy="1395604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1" name="Groupe 20"/>
            <p:cNvGrpSpPr/>
            <p:nvPr/>
          </p:nvGrpSpPr>
          <p:grpSpPr>
            <a:xfrm>
              <a:off x="202368" y="1345158"/>
              <a:ext cx="6676230" cy="2572202"/>
              <a:chOff x="202368" y="1345158"/>
              <a:chExt cx="6676230" cy="2572202"/>
            </a:xfrm>
          </p:grpSpPr>
          <p:grpSp>
            <p:nvGrpSpPr>
              <p:cNvPr id="8" name="Groupe 7"/>
              <p:cNvGrpSpPr/>
              <p:nvPr/>
            </p:nvGrpSpPr>
            <p:grpSpPr>
              <a:xfrm>
                <a:off x="1893220" y="1345158"/>
                <a:ext cx="3729576" cy="758163"/>
                <a:chOff x="3751281" y="-645720"/>
                <a:chExt cx="2461525" cy="929785"/>
              </a:xfrm>
            </p:grpSpPr>
            <p:sp>
              <p:nvSpPr>
                <p:cNvPr id="9" name="Rectangle à coins arrondis 8"/>
                <p:cNvSpPr/>
                <p:nvPr/>
              </p:nvSpPr>
              <p:spPr>
                <a:xfrm>
                  <a:off x="3839671" y="-645720"/>
                  <a:ext cx="2373135" cy="929785"/>
                </a:xfrm>
                <a:prstGeom prst="roundRect">
                  <a:avLst/>
                </a:prstGeom>
                <a:solidFill>
                  <a:srgbClr val="DDDDDD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0" name="Rectangle 9"/>
                <p:cNvSpPr/>
                <p:nvPr/>
              </p:nvSpPr>
              <p:spPr>
                <a:xfrm>
                  <a:off x="3751281" y="-603591"/>
                  <a:ext cx="2461523" cy="88765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3340" tIns="53340" rIns="53340" bIns="53340" numCol="1" spcCol="1270" anchor="ctr" anchorCtr="0">
                  <a:noAutofit/>
                </a:bodyPr>
                <a:lstStyle/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1400" b="1" kern="1200" cap="small" dirty="0" smtClean="0">
                      <a:solidFill>
                        <a:schemeClr val="tx1"/>
                      </a:solidFill>
                      <a:latin typeface="+mj-lt"/>
                    </a:rPr>
                    <a:t>LIVRAISON </a:t>
                  </a:r>
                </a:p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1400" b="1" kern="1200" cap="small" dirty="0" smtClean="0">
                      <a:solidFill>
                        <a:schemeClr val="tx1"/>
                      </a:solidFill>
                      <a:latin typeface="+mj-lt"/>
                    </a:rPr>
                    <a:t>Produits CONCENTRES</a:t>
                  </a:r>
                </a:p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1400" b="1" kern="1200" cap="small" dirty="0" smtClean="0">
                      <a:solidFill>
                        <a:schemeClr val="tx1"/>
                      </a:solidFill>
                      <a:latin typeface="+mj-lt"/>
                    </a:rPr>
                    <a:t> </a:t>
                  </a:r>
                  <a:r>
                    <a:rPr lang="fr-FR" sz="1400" cap="small" dirty="0" smtClean="0">
                      <a:solidFill>
                        <a:schemeClr val="tx1"/>
                      </a:solidFill>
                      <a:latin typeface="+mj-lt"/>
                    </a:rPr>
                    <a:t>25L , 5L</a:t>
                  </a:r>
                  <a:endParaRPr lang="fr-FR" sz="1400" kern="1200" cap="small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14" name="Groupe 13"/>
              <p:cNvGrpSpPr/>
              <p:nvPr/>
            </p:nvGrpSpPr>
            <p:grpSpPr>
              <a:xfrm>
                <a:off x="3070731" y="2380216"/>
                <a:ext cx="3807867" cy="1537144"/>
                <a:chOff x="5747057" y="618021"/>
                <a:chExt cx="2279239" cy="2120482"/>
              </a:xfrm>
            </p:grpSpPr>
            <p:sp>
              <p:nvSpPr>
                <p:cNvPr id="15" name="Rectangle à coins arrondis 14"/>
                <p:cNvSpPr/>
                <p:nvPr/>
              </p:nvSpPr>
              <p:spPr>
                <a:xfrm>
                  <a:off x="5756646" y="711854"/>
                  <a:ext cx="2009641" cy="1333680"/>
                </a:xfrm>
                <a:prstGeom prst="roundRect">
                  <a:avLst/>
                </a:prstGeom>
                <a:solidFill>
                  <a:srgbClr val="DDDDDD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6" name="Rectangle 15"/>
                <p:cNvSpPr/>
                <p:nvPr/>
              </p:nvSpPr>
              <p:spPr>
                <a:xfrm>
                  <a:off x="5747057" y="618021"/>
                  <a:ext cx="2279239" cy="212048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5720" tIns="45720" rIns="45720" bIns="45720" numCol="1" spcCol="1270" anchor="ctr" anchorCtr="0">
                  <a:noAutofit/>
                </a:bodyPr>
                <a:lstStyle/>
                <a:p>
                  <a:pPr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1200" dirty="0" smtClean="0"/>
                    <a:t> </a:t>
                  </a:r>
                  <a:r>
                    <a:rPr lang="fr-FR" sz="1400" dirty="0">
                      <a:solidFill>
                        <a:srgbClr val="C00000"/>
                      </a:solidFill>
                      <a:latin typeface="+mj-lt"/>
                    </a:rPr>
                    <a:t>Installation </a:t>
                  </a:r>
                  <a:r>
                    <a:rPr lang="fr-FR" sz="1400" dirty="0" smtClean="0">
                      <a:solidFill>
                        <a:srgbClr val="C00000"/>
                      </a:solidFill>
                      <a:latin typeface="+mj-lt"/>
                    </a:rPr>
                    <a:t>Centrale DILUMOB (bidons 25 L)</a:t>
                  </a:r>
                  <a:endParaRPr lang="fr-FR" sz="1400" dirty="0">
                    <a:solidFill>
                      <a:srgbClr val="C00000"/>
                    </a:solidFill>
                    <a:latin typeface="+mj-lt"/>
                  </a:endParaRPr>
                </a:p>
                <a:p>
                  <a:pPr lvl="0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1400" b="1" cap="small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j-lt"/>
                    </a:rPr>
                    <a:t>DILUTION  AGENCE à 20% en bidons de 5L ou 1l </a:t>
                  </a:r>
                </a:p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fr-FR" sz="1600" kern="1200" cap="small" dirty="0" smtClean="0"/>
                </a:p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fr-FR" sz="1600" kern="1200" cap="small" dirty="0"/>
                </a:p>
              </p:txBody>
            </p:sp>
          </p:grpSp>
          <p:sp>
            <p:nvSpPr>
              <p:cNvPr id="30" name="Flèche vers le bas 29"/>
              <p:cNvSpPr/>
              <p:nvPr/>
            </p:nvSpPr>
            <p:spPr>
              <a:xfrm>
                <a:off x="4288018" y="3419193"/>
                <a:ext cx="232389" cy="475175"/>
              </a:xfrm>
              <a:prstGeom prst="downArrow">
                <a:avLst/>
              </a:prstGeom>
              <a:solidFill>
                <a:srgbClr val="003871"/>
              </a:solidFill>
              <a:ln>
                <a:solidFill>
                  <a:srgbClr val="0038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Flèche vers le bas 47"/>
              <p:cNvSpPr/>
              <p:nvPr/>
            </p:nvSpPr>
            <p:spPr>
              <a:xfrm>
                <a:off x="2260458" y="2103321"/>
                <a:ext cx="387399" cy="1779528"/>
              </a:xfrm>
              <a:prstGeom prst="downArrow">
                <a:avLst/>
              </a:prstGeom>
              <a:solidFill>
                <a:srgbClr val="003871"/>
              </a:solidFill>
              <a:ln>
                <a:solidFill>
                  <a:srgbClr val="0038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" name="Rectangle à coins arrondis 45"/>
              <p:cNvSpPr/>
              <p:nvPr/>
            </p:nvSpPr>
            <p:spPr>
              <a:xfrm>
                <a:off x="202368" y="2303630"/>
                <a:ext cx="1387392" cy="580552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400" dirty="0" smtClean="0">
                    <a:solidFill>
                      <a:srgbClr val="003871"/>
                    </a:solidFill>
                  </a:rPr>
                  <a:t>AGENCE</a:t>
                </a:r>
                <a:endParaRPr lang="fr-FR" sz="2400" dirty="0">
                  <a:solidFill>
                    <a:srgbClr val="003871"/>
                  </a:solidFill>
                </a:endParaRPr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308269" y="1278235"/>
              <a:ext cx="6135939" cy="894759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à coins arrondis 55"/>
            <p:cNvSpPr/>
            <p:nvPr/>
          </p:nvSpPr>
          <p:spPr>
            <a:xfrm>
              <a:off x="191380" y="1281728"/>
              <a:ext cx="1387392" cy="58055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>
                  <a:solidFill>
                    <a:srgbClr val="003871"/>
                  </a:solidFill>
                </a:rPr>
                <a:t>PRODIM</a:t>
              </a:r>
              <a:endParaRPr lang="fr-FR" sz="2400" dirty="0">
                <a:solidFill>
                  <a:srgbClr val="0038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207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2123728" y="26438"/>
            <a:ext cx="6867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914400"/>
            <a:r>
              <a:rPr lang="fr-FR" altLang="fr-FR" sz="2800" b="1" dirty="0">
                <a:solidFill>
                  <a:srgbClr val="003399"/>
                </a:solidFill>
                <a:sym typeface="Wingdings" pitchFamily="2" charset="2"/>
              </a:rPr>
              <a:t>TESTE, </a:t>
            </a:r>
            <a:r>
              <a:rPr lang="fr-FR" altLang="fr-FR" sz="2800" b="1" dirty="0" smtClean="0">
                <a:solidFill>
                  <a:srgbClr val="003399"/>
                </a:solidFill>
                <a:sym typeface="Wingdings" pitchFamily="2" charset="2"/>
              </a:rPr>
              <a:t>VALIDE ET ADAPTE</a:t>
            </a:r>
          </a:p>
          <a:p>
            <a:pPr lvl="1" defTabSz="914400"/>
            <a:r>
              <a:rPr lang="fr-FR" altLang="fr-FR" sz="2800" b="1" dirty="0" smtClean="0">
                <a:solidFill>
                  <a:srgbClr val="003399"/>
                </a:solidFill>
                <a:sym typeface="Wingdings" pitchFamily="2" charset="2"/>
              </a:rPr>
              <a:t> </a:t>
            </a:r>
            <a:r>
              <a:rPr lang="fr-FR" altLang="fr-FR" sz="2800" b="1" dirty="0">
                <a:solidFill>
                  <a:srgbClr val="003399"/>
                </a:solidFill>
                <a:sym typeface="Wingdings" pitchFamily="2" charset="2"/>
              </a:rPr>
              <a:t>PAR L’EXPLOITATION </a:t>
            </a: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44032" y="1268760"/>
            <a:ext cx="8596064" cy="558924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1" y="1430799"/>
            <a:ext cx="8388945" cy="513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48"/>
            <a:ext cx="1503800" cy="136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40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0786-B17D-6040-91FD-2BFA6D9D5E6B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909761" y="133946"/>
            <a:ext cx="69128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914400"/>
            <a:r>
              <a:rPr lang="fr-FR" altLang="fr-FR" sz="2800" b="1" dirty="0">
                <a:solidFill>
                  <a:srgbClr val="003399"/>
                </a:solidFill>
                <a:sym typeface="Wingdings" pitchFamily="2" charset="2"/>
              </a:rPr>
              <a:t>DES REGLES SIMPLES POUR NOS </a:t>
            </a:r>
            <a:r>
              <a:rPr lang="fr-FR" altLang="fr-FR" sz="2800" b="1" dirty="0" smtClean="0">
                <a:solidFill>
                  <a:srgbClr val="003399"/>
                </a:solidFill>
                <a:sym typeface="Wingdings" pitchFamily="2" charset="2"/>
              </a:rPr>
              <a:t>AGENTS</a:t>
            </a:r>
          </a:p>
          <a:p>
            <a:pPr lvl="1" defTabSz="914400"/>
            <a:r>
              <a:rPr lang="fr-FR" altLang="fr-FR" sz="2800" b="1" dirty="0" smtClean="0">
                <a:solidFill>
                  <a:srgbClr val="003399"/>
                </a:solidFill>
                <a:sym typeface="Wingdings" pitchFamily="2" charset="2"/>
              </a:rPr>
              <a:t>COMME POUR NOS EXPLOITANTS</a:t>
            </a:r>
            <a:endParaRPr lang="fr-FR" altLang="fr-FR" sz="2800" b="1" dirty="0">
              <a:solidFill>
                <a:srgbClr val="003399"/>
              </a:solidFill>
              <a:sym typeface="Wingdings" pitchFamily="2" charset="2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914376"/>
              </p:ext>
            </p:extLst>
          </p:nvPr>
        </p:nvGraphicFramePr>
        <p:xfrm>
          <a:off x="107502" y="1268003"/>
          <a:ext cx="9036497" cy="5586508"/>
        </p:xfrm>
        <a:graphic>
          <a:graphicData uri="http://schemas.openxmlformats.org/drawingml/2006/table">
            <a:tbl>
              <a:tblPr firstRow="1" firstCol="1" bandRow="1"/>
              <a:tblGrid>
                <a:gridCol w="2204381"/>
                <a:gridCol w="5194995"/>
                <a:gridCol w="1637121"/>
              </a:tblGrid>
              <a:tr h="16900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b="1" spc="1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800" spc="1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b="1" spc="1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SIMPLICITE</a:t>
                      </a:r>
                      <a:endParaRPr lang="fr-FR" sz="1800" spc="1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b="1" spc="1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800" spc="1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37070" marR="370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182563" lvl="0" indent="-182563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800" spc="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 PRODUITS : rose, bleu et vert</a:t>
                      </a:r>
                      <a:endParaRPr lang="fr-FR" sz="1800" spc="1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84138" indent="-84138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fr-FR" sz="1800" spc="100" dirty="0">
                          <a:solidFill>
                            <a:srgbClr val="00387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fr-FR" sz="1800" kern="1200" spc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Nombre </a:t>
                      </a:r>
                      <a:r>
                        <a:rPr lang="fr-FR" sz="1800" kern="1200" spc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 </a:t>
                      </a:r>
                      <a:r>
                        <a:rPr lang="fr-FR" sz="1800" kern="1200" spc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bouchons et non % et ml</a:t>
                      </a:r>
                      <a:endParaRPr lang="fr-FR" sz="1800" kern="1200" spc="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800" kern="1200" spc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fr-FR" sz="1800" kern="1200" spc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Chartes murales de dilution</a:t>
                      </a:r>
                      <a:endParaRPr lang="fr-FR" sz="1800" kern="1200" spc="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070" marR="370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600" b="1" spc="100" dirty="0">
                          <a:solidFill>
                            <a:srgbClr val="00387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500" spc="1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37070" marR="370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3EA"/>
                    </a:solidFill>
                  </a:tcPr>
                </a:tc>
              </a:tr>
              <a:tr h="14671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b="1" spc="1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PLUS </a:t>
                      </a:r>
                      <a:r>
                        <a:rPr lang="fr-FR" sz="1800" b="1" spc="1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 RUPTURE</a:t>
                      </a:r>
                      <a:endParaRPr lang="fr-FR" sz="1800" spc="1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b="1" spc="1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PRODUIT</a:t>
                      </a:r>
                      <a:endParaRPr lang="fr-FR" sz="1800" spc="1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b="1" spc="1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800" spc="1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37070" marR="370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7D87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600" spc="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600" spc="1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2000" spc="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Toujours du produit à l’agence </a:t>
                      </a:r>
                    </a:p>
                    <a:p>
                      <a:pPr marL="171450" indent="-17145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2000" spc="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Un </a:t>
                      </a:r>
                      <a:r>
                        <a:rPr lang="fr-FR" sz="2000" spc="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bidon de 1 L de produit pré-dilué </a:t>
                      </a:r>
                      <a:r>
                        <a:rPr lang="fr-FR" sz="2000" spc="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 </a:t>
                      </a:r>
                      <a:r>
                        <a:rPr lang="fr-FR" sz="2000" spc="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durera en moyenne* 1,5 </a:t>
                      </a:r>
                      <a:r>
                        <a:rPr lang="fr-FR" sz="2000" spc="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mois</a:t>
                      </a:r>
                      <a:r>
                        <a:rPr lang="fr-FR" sz="2000" spc="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800" spc="1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37070" marR="370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F1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500" spc="1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37070" marR="370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F1D9"/>
                    </a:solidFill>
                  </a:tcPr>
                </a:tc>
              </a:tr>
              <a:tr h="14226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b="1" spc="1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ODEUR</a:t>
                      </a:r>
                      <a:endParaRPr lang="fr-FR" sz="1800" spc="1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37070" marR="370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1125" algn="l"/>
                        </a:tabLst>
                      </a:pPr>
                      <a:r>
                        <a:rPr lang="fr-FR" sz="1600" spc="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PEU D’ODEUR POUR MOINS D’IMPACT SUR LA SANTE </a:t>
                      </a: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11125" algn="l"/>
                        </a:tabLst>
                      </a:pPr>
                      <a:r>
                        <a:rPr lang="fr-FR" sz="1600" spc="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fr-FR" sz="1600" spc="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Ce n’est pas parce qu’il n’y a pas d’odeur que ce n’est pas propre !»</a:t>
                      </a:r>
                      <a:endParaRPr lang="fr-FR" sz="1400" spc="1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37070" marR="370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500" spc="1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37070" marR="370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CF"/>
                    </a:solidFill>
                  </a:tcPr>
                </a:tc>
              </a:tr>
              <a:tr h="9246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b="1" spc="1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800" spc="1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b="1" spc="1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ENVIRONNEMENT</a:t>
                      </a:r>
                      <a:endParaRPr lang="fr-FR" sz="1800" spc="1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37070" marR="370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E9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600" b="1" spc="100" dirty="0">
                          <a:solidFill>
                            <a:srgbClr val="00387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500" spc="1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400" spc="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On ne  jette plus les bidons </a:t>
                      </a:r>
                      <a:r>
                        <a:rPr lang="fr-FR" sz="1400" spc="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: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400" spc="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Règle du bidon plein contre un bidon vide</a:t>
                      </a:r>
                      <a:endParaRPr lang="fr-FR" sz="1200" spc="1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37070" marR="370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500" spc="1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37070" marR="370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7CE"/>
                    </a:solidFill>
                  </a:tcPr>
                </a:tc>
              </a:tr>
            </a:tbl>
          </a:graphicData>
        </a:graphic>
      </p:graphicFrame>
      <p:pic>
        <p:nvPicPr>
          <p:cNvPr id="5132" name="Image 2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70994"/>
            <a:ext cx="604837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Image 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977" y="2370993"/>
            <a:ext cx="498475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Image 2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551" y="1181368"/>
            <a:ext cx="2495049" cy="172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Image 4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75" y="2985287"/>
            <a:ext cx="1056584" cy="115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Image 1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427" y="4542666"/>
            <a:ext cx="980746" cy="91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Image 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823784"/>
            <a:ext cx="1068388" cy="9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26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9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7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8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 " ma:contentTypeID="0x01010022A16801F72F415099C701CDAFCCA63900AEA29B27BC1B3843A368F3DF7A727429" ma:contentTypeVersion="2" ma:contentTypeDescription="Ajouter un autre type de document" ma:contentTypeScope="" ma:versionID="c0931236bd58043e71f4663d734b60ff">
  <xsd:schema xmlns:xsd="http://www.w3.org/2001/XMLSchema" xmlns:p="http://schemas.microsoft.com/office/2006/metadata/properties" xmlns:ns1="http://schemas.microsoft.com/sharepoint/v3" xmlns:ns2="http://schemas.microsoft.com/sharepoint/v3/fields" xmlns:ns3="cfe0f4a2-583a-4b5e-ae2e-82f726214d96" targetNamespace="http://schemas.microsoft.com/office/2006/metadata/properties" ma:root="true" ma:fieldsID="c9f450a10515783c111812331dc8ac78" ns1:_="" ns2:_="" ns3:_="">
    <xsd:import namespace="http://schemas.microsoft.com/sharepoint/v3"/>
    <xsd:import namespace="http://schemas.microsoft.com/sharepoint/v3/fields"/>
    <xsd:import namespace="cfe0f4a2-583a-4b5e-ae2e-82f726214d96"/>
    <xsd:element name="properties">
      <xsd:complexType>
        <xsd:sequence>
          <xsd:element name="documentManagement">
            <xsd:complexType>
              <xsd:all>
                <xsd:element ref="ns1:EstNotable"/>
                <xsd:element ref="ns1:Moyenne" minOccurs="0"/>
                <xsd:element ref="ns1:NbNotes" minOccurs="0"/>
                <xsd:element ref="ns1:EstCommentable"/>
                <xsd:element ref="ns1:NbCommentaires" minOccurs="0"/>
                <xsd:element ref="ns1:VersionNumber" minOccurs="0"/>
                <xsd:element ref="ns1:PublishedDate" minOccurs="0"/>
                <xsd:element ref="ns1:Expires" minOccurs="0"/>
                <xsd:element ref="ns2:DocumentType"/>
                <xsd:element ref="ns1:Theme1"/>
                <xsd:element ref="ns1:Theme2" minOccurs="0"/>
                <xsd:element ref="ns1:Theme3" minOccurs="0"/>
                <xsd:element ref="ns1:Activity1"/>
                <xsd:element ref="ns1:Activity2" minOccurs="0"/>
                <xsd:element ref="ns1:Activity3" minOccurs="0"/>
                <xsd:element ref="ns1:LinkedDocs" minOccurs="0"/>
                <xsd:element ref="ns3:Applica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EstNotable" ma:index="8" ma:displayName="Notation" ma:default="0" ma:internalName="EstNotable" ma:readOnly="false">
      <xsd:simpleType>
        <xsd:restriction base="dms:Boolean"/>
      </xsd:simpleType>
    </xsd:element>
    <xsd:element name="Moyenne" ma:index="9" nillable="true" ma:displayName="Moyenne des votes" ma:hidden="true" ma:list="{A18884F1-DAE6-4A66-B380-FF42151E7232}" ma:internalName="Moyenne" ma:showField="NotedVersion" ma:web="b26e0f8a-cbab-4e9c-87ff-1da4e1e298cb">
      <xsd:simpleType>
        <xsd:restriction base="dms:Lookup"/>
      </xsd:simpleType>
    </xsd:element>
    <xsd:element name="NbNotes" ma:index="10" nillable="true" ma:displayName="Nombre de votes" ma:hidden="true" ma:list="{A18884F1-DAE6-4A66-B380-FF42151E7232}" ma:internalName="NbNotes" ma:showField="NotedVersion" ma:web="b26e0f8a-cbab-4e9c-87ff-1da4e1e298cb">
      <xsd:simpleType>
        <xsd:restriction base="dms:Lookup"/>
      </xsd:simpleType>
    </xsd:element>
    <xsd:element name="EstCommentable" ma:index="11" ma:displayName="Commentaires" ma:default="0" ma:internalName="EstCommentable" ma:readOnly="false">
      <xsd:simpleType>
        <xsd:restriction base="dms:Boolean"/>
      </xsd:simpleType>
    </xsd:element>
    <xsd:element name="NbCommentaires" ma:index="12" nillable="true" ma:displayName="Nombre de commentaires" ma:hidden="true" ma:list="{B4167DC7-0F0C-43FF-983F-775E0F8CE9EB}" ma:internalName="NbCommentaires" ma:showField="VersionDoc" ma:web="b26e0f8a-cbab-4e9c-87ff-1da4e1e298cb">
      <xsd:simpleType>
        <xsd:restriction base="dms:Lookup"/>
      </xsd:simpleType>
    </xsd:element>
    <xsd:element name="VersionNumber" ma:index="13" nillable="true" ma:displayName="N° de version" ma:description="N° de version qualité" ma:internalName="VersionNumber">
      <xsd:simpleType>
        <xsd:restriction base="dms:Text"/>
      </xsd:simpleType>
    </xsd:element>
    <xsd:element name="PublishedDate" ma:index="14" nillable="true" ma:displayName="Publié le" ma:default="[today]" ma:format="DateOnly" ma:internalName="PublishedDate">
      <xsd:simpleType>
        <xsd:restriction base="dms:DateTime"/>
      </xsd:simpleType>
    </xsd:element>
    <xsd:element name="Expires" ma:index="15" nillable="true" ma:displayName="Expire le" ma:format="DateOnly" ma:internalName="Expires">
      <xsd:simpleType>
        <xsd:restriction base="dms:DateTime"/>
      </xsd:simpleType>
    </xsd:element>
    <xsd:element name="Theme1" ma:index="17" ma:displayName="Thème 1" ma:description="Thème principal obligatoire" ma:list="{8FBC0ED1-B513-48B2-A0C4-C540FC9C56C1}" ma:internalName="Theme1" ma:showField="Title" ma:web="c27cbb55-19b5-4ccf-b5a7-81f36b2b2ac0">
      <xsd:simpleType>
        <xsd:restriction base="dms:Lookup"/>
      </xsd:simpleType>
    </xsd:element>
    <xsd:element name="Theme2" ma:index="18" nillable="true" ma:displayName="Thème 2" ma:description="Deuxième thème optionnel" ma:list="{8FBC0ED1-B513-48B2-A0C4-C540FC9C56C1}" ma:internalName="Theme2" ma:showField="Title" ma:web="c27cbb55-19b5-4ccf-b5a7-81f36b2b2ac0">
      <xsd:simpleType>
        <xsd:restriction base="dms:Lookup"/>
      </xsd:simpleType>
    </xsd:element>
    <xsd:element name="Theme3" ma:index="19" nillable="true" ma:displayName="Thème 3" ma:description="Troisième thème optionnel" ma:list="{8FBC0ED1-B513-48B2-A0C4-C540FC9C56C1}" ma:internalName="Theme3" ma:showField="Title" ma:web="c27cbb55-19b5-4ccf-b5a7-81f36b2b2ac0">
      <xsd:simpleType>
        <xsd:restriction base="dms:Lookup"/>
      </xsd:simpleType>
    </xsd:element>
    <xsd:element name="Activity1" ma:index="20" ma:displayName="Ligne d'activité 1" ma:description="Ligne d'activité principale obligatoire" ma:list="{A4BF0F76-38EA-4873-B9FC-BBFD8B74529E}" ma:internalName="Activity1" ma:showField="Title" ma:web="c27cbb55-19b5-4ccf-b5a7-81f36b2b2ac0">
      <xsd:simpleType>
        <xsd:restriction base="dms:Lookup"/>
      </xsd:simpleType>
    </xsd:element>
    <xsd:element name="Activity2" ma:index="21" nillable="true" ma:displayName="Ligne d'activité 2" ma:description="Deuxième ligne d'activité optionnelle" ma:list="{A4BF0F76-38EA-4873-B9FC-BBFD8B74529E}" ma:internalName="Activity2" ma:showField="Title" ma:web="c27cbb55-19b5-4ccf-b5a7-81f36b2b2ac0">
      <xsd:simpleType>
        <xsd:restriction base="dms:Lookup"/>
      </xsd:simpleType>
    </xsd:element>
    <xsd:element name="Activity3" ma:index="22" nillable="true" ma:displayName="Ligne d'activité 3" ma:description="Troisième ligne d'activité optionnelle" ma:list="{A4BF0F76-38EA-4873-B9FC-BBFD8B74529E}" ma:internalName="Activity3" ma:showField="Title" ma:web="c27cbb55-19b5-4ccf-b5a7-81f36b2b2ac0">
      <xsd:simpleType>
        <xsd:restriction base="dms:Lookup"/>
      </xsd:simpleType>
    </xsd:element>
    <xsd:element name="LinkedDocs" ma:index="23" nillable="true" ma:displayName="Documents liés" ma:description="Documents liés" ma:list="cfe0f4a2-583a-4b5e-ae2e-82f726214d96" ma:internalName="Documents_x0020_li_x00e9_s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DocumentType" ma:index="16" ma:displayName="Type de document" ma:description="Type de document selon le référentiel Qualité" ma:internalName="DocumentType">
      <xsd:simpleType>
        <xsd:restriction base="dms:Choice">
          <xsd:enumeration value="Processus général"/>
          <xsd:enumeration value="Processus de support"/>
          <xsd:enumeration value="Processus de management"/>
          <xsd:enumeration value="Processus opérationnel"/>
          <xsd:enumeration value="Procédure générale"/>
          <xsd:enumeration value="Procédure technique"/>
          <xsd:enumeration value="Document d'organisation"/>
          <xsd:enumeration value="Mode opératoire"/>
          <xsd:enumeration value="Instruction de travail"/>
          <xsd:enumeration value="Plan Qualité Client"/>
          <xsd:enumeration value="Note d'organisation"/>
          <xsd:enumeration value="Liste des documents applicables"/>
        </xsd:restriction>
      </xsd:simpleType>
    </xsd:element>
  </xsd:schema>
  <xsd:schema xmlns:xsd="http://www.w3.org/2001/XMLSchema" xmlns:dms="http://schemas.microsoft.com/office/2006/documentManagement/types" targetNamespace="cfe0f4a2-583a-4b5e-ae2e-82f726214d96" elementFormDefault="qualified">
    <xsd:import namespace="http://schemas.microsoft.com/office/2006/documentManagement/types"/>
    <xsd:element name="Application" ma:index="24" nillable="true" ma:displayName="Application" ma:format="Dropdown" ma:internalName="Application">
      <xsd:simpleType>
        <xsd:restriction base="dms:Choice">
          <xsd:enumeration value="Groupe"/>
          <xsd:enumeration value="Propreté"/>
          <xsd:enumeration value="Sécurité"/>
          <xsd:enumeration value="Accuei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axOccurs="1" ma:index="7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Expires xmlns="http://schemas.microsoft.com/sharepoint/v3" xsi:nil="true"/>
    <Theme3 xmlns="http://schemas.microsoft.com/sharepoint/v3" xsi:nil="true"/>
    <DocumentType xmlns="http://schemas.microsoft.com/sharepoint/v3/fields">Processus général</DocumentType>
    <Theme2 xmlns="http://schemas.microsoft.com/sharepoint/v3" xsi:nil="true"/>
    <Moyenne xmlns="http://schemas.microsoft.com/sharepoint/v3">63</Moyenne>
    <Activity3 xmlns="http://schemas.microsoft.com/sharepoint/v3" xsi:nil="true"/>
    <NbCommentaires xmlns="http://schemas.microsoft.com/sharepoint/v3">22</NbCommentaires>
    <Activity2 xmlns="http://schemas.microsoft.com/sharepoint/v3" xsi:nil="true"/>
    <Activity1 xmlns="http://schemas.microsoft.com/sharepoint/v3">54</Activity1>
    <Theme1 xmlns="http://schemas.microsoft.com/sharepoint/v3">12</Theme1>
    <LinkedDocs xmlns="http://schemas.microsoft.com/sharepoint/v3"/>
    <Application xmlns="cfe0f4a2-583a-4b5e-ae2e-82f726214d96">Groupe</Application>
    <VersionNumber xmlns="http://schemas.microsoft.com/sharepoint/v3" xsi:nil="true"/>
    <NbNotes xmlns="http://schemas.microsoft.com/sharepoint/v3">65</NbNotes>
    <PublishedDate xmlns="http://schemas.microsoft.com/sharepoint/v3">2015-08-11T22:00:00+00:00</PublishedDate>
    <EstCommentable xmlns="http://schemas.microsoft.com/sharepoint/v3">false</EstCommentable>
    <EstNotable xmlns="http://schemas.microsoft.com/sharepoint/v3">false</EstNotabl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36057C-8C31-488D-8D0B-B5136EC9B2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cfe0f4a2-583a-4b5e-ae2e-82f726214d9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3E7B8655-A26F-49A7-9290-266EC2EF8D1A}">
  <ds:schemaRefs>
    <ds:schemaRef ds:uri="http://purl.org/dc/dcmitype/"/>
    <ds:schemaRef ds:uri="http://schemas.microsoft.com/office/2006/documentManagement/types"/>
    <ds:schemaRef ds:uri="http://purl.org/dc/terms/"/>
    <ds:schemaRef ds:uri="http://schemas.microsoft.com/sharepoint/v3"/>
    <ds:schemaRef ds:uri="http://www.w3.org/XML/1998/namespace"/>
    <ds:schemaRef ds:uri="http://schemas.microsoft.com/sharepoint/v3/fields"/>
    <ds:schemaRef ds:uri="http://purl.org/dc/elements/1.1/"/>
    <ds:schemaRef ds:uri="http://schemas.openxmlformats.org/package/2006/metadata/core-properties"/>
    <ds:schemaRef ds:uri="cfe0f4a2-583a-4b5e-ae2e-82f726214d9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9667E70-9832-4F9B-B6DC-5F0F77A3FE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12548</TotalTime>
  <Words>576</Words>
  <Application>Microsoft Office PowerPoint</Application>
  <PresentationFormat>Affichage à l'écran (4:3)</PresentationFormat>
  <Paragraphs>237</Paragraphs>
  <Slides>22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10</vt:i4>
      </vt:variant>
      <vt:variant>
        <vt:lpstr>Titres des diapositives</vt:lpstr>
      </vt:variant>
      <vt:variant>
        <vt:i4>22</vt:i4>
      </vt:variant>
    </vt:vector>
  </HeadingPairs>
  <TitlesOfParts>
    <vt:vector size="32" baseType="lpstr">
      <vt:lpstr>1_Thème Office</vt:lpstr>
      <vt:lpstr>Thème Office</vt:lpstr>
      <vt:lpstr>4_Thème Office</vt:lpstr>
      <vt:lpstr>3_Thème Office</vt:lpstr>
      <vt:lpstr>2_Thème Office</vt:lpstr>
      <vt:lpstr>5_Thème Office</vt:lpstr>
      <vt:lpstr>7_Thème Office</vt:lpstr>
      <vt:lpstr>8_Thème Office</vt:lpstr>
      <vt:lpstr>6_Thème Office</vt:lpstr>
      <vt:lpstr>9_Thème Office</vt:lpstr>
      <vt:lpstr> DEPLOIEMENT  SOLUTION  BIOTECHNOLOGIQUE  INNUSCIENCE              </vt:lpstr>
      <vt:lpstr>Présentation PowerPoint</vt:lpstr>
      <vt:lpstr> Un projet porté par la Direction Notre Objectif  </vt:lpstr>
      <vt:lpstr>Se démarquer de la concurrence via la Biotechnologie &amp; notre solution éco-conçue</vt:lpstr>
      <vt:lpstr>PLANNING DE DEPLOIEMENT </vt:lpstr>
      <vt:lpstr>Suivi des Formations</vt:lpstr>
      <vt:lpstr>    UN CONCEPT POUR ONET  </vt:lpstr>
      <vt:lpstr>Présentation PowerPoint</vt:lpstr>
      <vt:lpstr>Présentation PowerPoint</vt:lpstr>
      <vt:lpstr>  LA CIBLE DU DEPLOIEMENT EN COURS </vt:lpstr>
      <vt:lpstr>  ETRE COHERENT  DANS LES OFFRES  ET LE DISCOURS</vt:lpstr>
      <vt:lpstr> PRESENTATION INNUSCIENCE</vt:lpstr>
      <vt:lpstr>Vos outils &amp; documentations centralisés sur le site du déploiement et sur le portail marketing </vt:lpstr>
      <vt:lpstr> Travailler ensemble autour de cette solution </vt:lpstr>
      <vt:lpstr>Présentation PowerPoint</vt:lpstr>
      <vt:lpstr> PRESENTATION DILUMOB  ET DEMONSTRATION PRODUITS</vt:lpstr>
      <vt:lpstr> ATELIERS</vt:lpstr>
      <vt:lpstr>Présentation PowerPoint</vt:lpstr>
      <vt:lpstr>Les outils commerciaux</vt:lpstr>
      <vt:lpstr>Présentation PowerPoint</vt:lpstr>
      <vt:lpstr>Présentation PowerPoint</vt:lpstr>
      <vt:lpstr>Présentation PowerPoint</vt:lpstr>
    </vt:vector>
  </TitlesOfParts>
  <Manager>lacerbo@Onet.fr</Manager>
  <Company>gie assistance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Trame ppt ONET</dc:title>
  <dc:creator>lacerbo@Onet.fr</dc:creator>
  <cp:lastModifiedBy>Duguay Muriel</cp:lastModifiedBy>
  <cp:revision>1110</cp:revision>
  <cp:lastPrinted>2018-01-25T14:52:01Z</cp:lastPrinted>
  <dcterms:created xsi:type="dcterms:W3CDTF">2015-10-09T13:30:47Z</dcterms:created>
  <dcterms:modified xsi:type="dcterms:W3CDTF">2018-01-25T14:59:09Z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0x01010022A16801F72F415099C701CDAFCCA63900AEA29B27BC1B3843A368F3DF7A727429</vt:lpwstr>
  </property>
</Properties>
</file>