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  <p:sldMasterId id="2147483751" r:id="rId2"/>
  </p:sldMasterIdLst>
  <p:notesMasterIdLst>
    <p:notesMasterId r:id="rId5"/>
  </p:notesMasterIdLst>
  <p:handoutMasterIdLst>
    <p:handoutMasterId r:id="rId6"/>
  </p:handoutMasterIdLst>
  <p:sldIdLst>
    <p:sldId id="267" r:id="rId3"/>
    <p:sldId id="272" r:id="rId4"/>
  </p:sldIdLst>
  <p:sldSz cx="15119350" cy="10691813"/>
  <p:notesSz cx="9601200" cy="15087600"/>
  <p:defaultTextStyle>
    <a:defPPr>
      <a:defRPr lang="fr-FR"/>
    </a:defPPr>
    <a:lvl1pPr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736600" indent="-20955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473200" indent="-41910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2209800" indent="-63023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947988" indent="-83978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003"/>
    <a:srgbClr val="73B632"/>
    <a:srgbClr val="194575"/>
    <a:srgbClr val="E52769"/>
    <a:srgbClr val="008935"/>
    <a:srgbClr val="FF5D8B"/>
    <a:srgbClr val="00FF00"/>
    <a:srgbClr val="DB5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422" y="-96"/>
      </p:cViewPr>
      <p:guideLst>
        <p:guide orient="horz" pos="862"/>
        <p:guide pos="63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4" d="100"/>
          <a:sy n="104" d="100"/>
        </p:scale>
        <p:origin x="-2592" y="-104"/>
      </p:cViewPr>
      <p:guideLst>
        <p:guide orient="horz" pos="4752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DFABCA4A-0CE6-4203-B988-89215D337B2C}" type="datetime1">
              <a:rPr lang="fr-FR" altLang="fr-FR"/>
              <a:pPr/>
              <a:t>26/12/2019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6A5119B4-71AC-4283-8A1F-E19FD2BADCA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3321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48898A25-ECC1-4A25-99F1-CBF3BF4463F0}" type="datetime1">
              <a:rPr lang="fr-FR" altLang="fr-FR"/>
              <a:pPr/>
              <a:t>26/12/2019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01688" y="1131888"/>
            <a:ext cx="7997825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41074" tIns="70537" rIns="141074" bIns="7053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438" y="7165975"/>
            <a:ext cx="7680325" cy="6789738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  <a:endParaRPr lang="fr-FR" altLang="fr-FR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1DCC56C8-7A16-4C3C-9020-4ECADD01AF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5625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366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732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2098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47988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87181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Charte 4 produits Pré-dilution</a:t>
            </a:r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1A8A39-51B9-488E-ADBE-BDF8B70BD8A4}" type="slidenum">
              <a:rPr lang="fr-FR" altLang="fr-FR" sz="1900">
                <a:latin typeface="Calibri" pitchFamily="34" charset="0"/>
              </a:rPr>
              <a:pPr eaLnBrk="1" hangingPunct="1"/>
              <a:t>1</a:t>
            </a:fld>
            <a:endParaRPr lang="fr-FR" altLang="fr-FR" sz="19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22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57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emf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5" Type="http://schemas.openxmlformats.org/officeDocument/2006/relationships/image" Target="../media/image3.jpeg"/><Relationship Id="rId15" Type="http://schemas.openxmlformats.org/officeDocument/2006/relationships/image" Target="../media/image13.emf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838" y="2808288"/>
            <a:ext cx="695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re processus 4"/>
          <p:cNvSpPr>
            <a:spLocks noChangeArrowheads="1"/>
          </p:cNvSpPr>
          <p:nvPr userDrawn="1"/>
        </p:nvSpPr>
        <p:spPr bwMode="auto">
          <a:xfrm>
            <a:off x="1655763" y="1195388"/>
            <a:ext cx="5478462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2052" name="Image 6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4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 userDrawn="1"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337" y="653304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ZoneTexte 7"/>
          <p:cNvSpPr txBox="1">
            <a:spLocks noChangeArrowheads="1"/>
          </p:cNvSpPr>
          <p:nvPr userDrawn="1"/>
        </p:nvSpPr>
        <p:spPr bwMode="auto">
          <a:xfrm>
            <a:off x="193675" y="520700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</a:t>
            </a:r>
            <a:r>
              <a:rPr lang="fr-FR" altLang="fr-FR" sz="2800" b="1" dirty="0" smtClean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multi-surfaces</a:t>
            </a:r>
            <a:endParaRPr lang="fr-FR" altLang="fr-FR" sz="2800" b="1" dirty="0">
              <a:solidFill>
                <a:srgbClr val="42B003"/>
              </a:solidFill>
              <a:latin typeface="+mj-lt"/>
              <a:ea typeface="Helvetica" charset="0"/>
              <a:cs typeface="Helvetica" charset="0"/>
            </a:endParaRPr>
          </a:p>
        </p:txBody>
      </p:sp>
      <p:pic>
        <p:nvPicPr>
          <p:cNvPr id="2057" name="Imag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2706688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 userDrawn="1"/>
        </p:nvCxnSpPr>
        <p:spPr>
          <a:xfrm flipH="1">
            <a:off x="274638" y="50927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52"/>
          <p:cNvSpPr>
            <a:spLocks noChangeArrowheads="1"/>
          </p:cNvSpPr>
          <p:nvPr userDrawn="1"/>
        </p:nvSpPr>
        <p:spPr bwMode="auto">
          <a:xfrm>
            <a:off x="1709738" y="4551363"/>
            <a:ext cx="33035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060" name="Image 2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38" y="1987550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age 27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19875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Image 6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à coins arrondis 17"/>
          <p:cNvSpPr/>
          <p:nvPr userDrawn="1"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19" name="Connecteur droit 18"/>
          <p:cNvCxnSpPr/>
          <p:nvPr userDrawn="1"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5" name="Image 3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5534025" y="3197225"/>
            <a:ext cx="665163" cy="1017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2067" name="Image 9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25" y="3297238"/>
            <a:ext cx="12001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Autre processus 22"/>
          <p:cNvSpPr>
            <a:spLocks noChangeArrowheads="1"/>
          </p:cNvSpPr>
          <p:nvPr userDrawn="1"/>
        </p:nvSpPr>
        <p:spPr bwMode="auto">
          <a:xfrm>
            <a:off x="9259888" y="1189038"/>
            <a:ext cx="5592762" cy="7159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24" name="ZoneTexte 7"/>
          <p:cNvSpPr txBox="1">
            <a:spLocks noChangeArrowheads="1"/>
          </p:cNvSpPr>
          <p:nvPr userDrawn="1"/>
        </p:nvSpPr>
        <p:spPr bwMode="auto">
          <a:xfrm>
            <a:off x="7748588" y="541338"/>
            <a:ext cx="502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25" name="Rectangle 52"/>
          <p:cNvSpPr>
            <a:spLocks noChangeArrowheads="1"/>
          </p:cNvSpPr>
          <p:nvPr userDrawn="1"/>
        </p:nvSpPr>
        <p:spPr bwMode="auto">
          <a:xfrm>
            <a:off x="9259888" y="4552950"/>
            <a:ext cx="3292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782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6" name="Image 25"/>
          <p:cNvPicPr>
            <a:picLocks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7388" y="597027"/>
            <a:ext cx="2041992" cy="200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72" name="Image 11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550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Image 11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0025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Image 118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3963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Image 11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9138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Image 12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25" y="3060700"/>
            <a:ext cx="1162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 userDrawn="1"/>
        </p:nvSpPr>
        <p:spPr>
          <a:xfrm>
            <a:off x="13177838" y="2963863"/>
            <a:ext cx="665162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2078" name="Autre processus 32"/>
          <p:cNvSpPr>
            <a:spLocks noChangeArrowheads="1"/>
          </p:cNvSpPr>
          <p:nvPr userDrawn="1"/>
        </p:nvSpPr>
        <p:spPr bwMode="auto">
          <a:xfrm>
            <a:off x="1655763" y="5937250"/>
            <a:ext cx="5502275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8935"/>
                </a:solidFill>
                <a:latin typeface="Calibri" pitchFamily="34" charset="0"/>
              </a:rPr>
              <a:t>Produit Vert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35" name="ZoneTexte 7"/>
          <p:cNvSpPr txBox="1">
            <a:spLocks noChangeArrowheads="1"/>
          </p:cNvSpPr>
          <p:nvPr userDrawn="1"/>
        </p:nvSpPr>
        <p:spPr bwMode="auto">
          <a:xfrm>
            <a:off x="176213" y="5276850"/>
            <a:ext cx="496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36" name="Image 35"/>
          <p:cNvPicPr>
            <a:picLocks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443" y="5345919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7" name="Rectangle 52"/>
          <p:cNvSpPr>
            <a:spLocks noChangeArrowheads="1"/>
          </p:cNvSpPr>
          <p:nvPr userDrawn="1"/>
        </p:nvSpPr>
        <p:spPr bwMode="auto">
          <a:xfrm>
            <a:off x="1706563" y="9299575"/>
            <a:ext cx="3303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082" name="Image 89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01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Image 91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06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Image 95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66722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Image 10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163" y="7812088"/>
            <a:ext cx="9318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Image 10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81756">
            <a:off x="6292056" y="8144669"/>
            <a:ext cx="9286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 userDrawn="1"/>
        </p:nvSpPr>
        <p:spPr>
          <a:xfrm>
            <a:off x="5994400" y="7891463"/>
            <a:ext cx="663575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00B05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2088" name="Image 67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198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Image 74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8897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Image 78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6363" y="4211638"/>
            <a:ext cx="752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Image 3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Image 3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2714625"/>
            <a:ext cx="14239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Connecteur droit 52"/>
          <p:cNvCxnSpPr/>
          <p:nvPr userDrawn="1"/>
        </p:nvCxnSpPr>
        <p:spPr>
          <a:xfrm flipV="1">
            <a:off x="719138" y="2601913"/>
            <a:ext cx="222250" cy="319087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>
            <a:spLocks noChangeArrowheads="1"/>
          </p:cNvSpPr>
          <p:nvPr userDrawn="1"/>
        </p:nvSpPr>
        <p:spPr bwMode="auto">
          <a:xfrm>
            <a:off x="295275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5" name="Connecteur droit 54"/>
          <p:cNvCxnSpPr/>
          <p:nvPr userDrawn="1"/>
        </p:nvCxnSpPr>
        <p:spPr>
          <a:xfrm flipV="1">
            <a:off x="8351838" y="2589213"/>
            <a:ext cx="222250" cy="320675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>
            <a:spLocks noChangeArrowheads="1"/>
          </p:cNvSpPr>
          <p:nvPr userDrawn="1"/>
        </p:nvSpPr>
        <p:spPr bwMode="auto">
          <a:xfrm>
            <a:off x="7899400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97" name="Picture 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0300" y="2693988"/>
            <a:ext cx="703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Image 105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950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Image 112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075363"/>
            <a:ext cx="13049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Image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7354888"/>
            <a:ext cx="1431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 userDrawn="1"/>
        </p:nvCxnSpPr>
        <p:spPr>
          <a:xfrm flipV="1">
            <a:off x="715963" y="7235825"/>
            <a:ext cx="223837" cy="319088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Ellipse 61"/>
          <p:cNvSpPr>
            <a:spLocks noChangeArrowheads="1"/>
          </p:cNvSpPr>
          <p:nvPr userDrawn="1"/>
        </p:nvSpPr>
        <p:spPr bwMode="auto">
          <a:xfrm>
            <a:off x="300038" y="7135813"/>
            <a:ext cx="1292225" cy="129063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63" name="Connecteur droit 62"/>
          <p:cNvCxnSpPr/>
          <p:nvPr userDrawn="1"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4" name="ZoneTexte 63"/>
          <p:cNvSpPr txBox="1">
            <a:spLocks noChangeArrowheads="1"/>
          </p:cNvSpPr>
          <p:nvPr userDrawn="1"/>
        </p:nvSpPr>
        <p:spPr bwMode="auto">
          <a:xfrm>
            <a:off x="193675" y="17463"/>
            <a:ext cx="146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CHARIOT »				Secteur ÉDUCATION			Site</a:t>
            </a:r>
          </a:p>
        </p:txBody>
      </p:sp>
      <p:sp>
        <p:nvSpPr>
          <p:cNvPr id="2105" name="Autre processus 64"/>
          <p:cNvSpPr>
            <a:spLocks noChangeArrowheads="1"/>
          </p:cNvSpPr>
          <p:nvPr userDrawn="1"/>
        </p:nvSpPr>
        <p:spPr bwMode="auto">
          <a:xfrm>
            <a:off x="9297988" y="5937250"/>
            <a:ext cx="5502275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8935"/>
                </a:solidFill>
                <a:latin typeface="Calibri" pitchFamily="34" charset="0"/>
              </a:rPr>
              <a:t>Produit Vert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66" name="ZoneTexte 7"/>
          <p:cNvSpPr txBox="1">
            <a:spLocks noChangeArrowheads="1"/>
          </p:cNvSpPr>
          <p:nvPr userDrawn="1"/>
        </p:nvSpPr>
        <p:spPr bwMode="auto">
          <a:xfrm>
            <a:off x="7818438" y="5276850"/>
            <a:ext cx="496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</a:t>
            </a:r>
            <a:r>
              <a:rPr lang="fr-FR" altLang="fr-FR" sz="2800" b="1" dirty="0" smtClean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tables</a:t>
            </a:r>
            <a:endParaRPr lang="fr-FR" altLang="fr-FR" sz="2800" b="1" dirty="0">
              <a:solidFill>
                <a:srgbClr val="42B003"/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67" name="Rectangle 52"/>
          <p:cNvSpPr>
            <a:spLocks noChangeArrowheads="1"/>
          </p:cNvSpPr>
          <p:nvPr userDrawn="1"/>
        </p:nvSpPr>
        <p:spPr bwMode="auto">
          <a:xfrm>
            <a:off x="9348788" y="9299575"/>
            <a:ext cx="3303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2108" name="Image 125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7238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" name="Image 12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4288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" name="Image 127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0" y="6672263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1" name="Image 131" descr="ecolabel_logo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2400" y="8897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2" name="Image 133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6075363"/>
            <a:ext cx="13049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3" name="Image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713" y="7354888"/>
            <a:ext cx="1431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Connecteur droit 74"/>
          <p:cNvCxnSpPr/>
          <p:nvPr userDrawn="1"/>
        </p:nvCxnSpPr>
        <p:spPr>
          <a:xfrm flipV="1">
            <a:off x="8359775" y="7235825"/>
            <a:ext cx="222250" cy="319088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Ellipse 75"/>
          <p:cNvSpPr>
            <a:spLocks noChangeArrowheads="1"/>
          </p:cNvSpPr>
          <p:nvPr userDrawn="1"/>
        </p:nvSpPr>
        <p:spPr bwMode="auto">
          <a:xfrm>
            <a:off x="7942263" y="7135813"/>
            <a:ext cx="1292225" cy="129063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7" name="Image 76"/>
          <p:cNvPicPr>
            <a:picLocks noChangeAspect="1"/>
          </p:cNvPicPr>
          <p:nvPr userDrawn="1"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6816" y="5489923"/>
            <a:ext cx="2138027" cy="1799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17" name="Picture 4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2375" y="7461250"/>
            <a:ext cx="6953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ZoneTexte 78"/>
          <p:cNvSpPr txBox="1"/>
          <p:nvPr userDrawn="1"/>
        </p:nvSpPr>
        <p:spPr>
          <a:xfrm>
            <a:off x="13263563" y="7850188"/>
            <a:ext cx="665162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00B05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2119" name="Image 1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6163" y="7950200"/>
            <a:ext cx="11985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b="1" kern="1200">
          <a:solidFill>
            <a:srgbClr val="7F7F7F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800"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b="1"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7F7F7F"/>
          </a:solidFill>
          <a:latin typeface="Arial" pitchFamily="34" charset="0"/>
          <a:ea typeface="Arial" charset="0"/>
          <a:cs typeface="Arial" pitchFamily="34" charset="0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7.jpeg"/><Relationship Id="rId18" Type="http://schemas.openxmlformats.org/officeDocument/2006/relationships/image" Target="../media/image41.pn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12" Type="http://schemas.openxmlformats.org/officeDocument/2006/relationships/image" Target="../media/image23.png"/><Relationship Id="rId17" Type="http://schemas.openxmlformats.org/officeDocument/2006/relationships/image" Target="../media/image22.jpeg"/><Relationship Id="rId2" Type="http://schemas.openxmlformats.org/officeDocument/2006/relationships/image" Target="../media/image31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11" Type="http://schemas.openxmlformats.org/officeDocument/2006/relationships/image" Target="../media/image9.png"/><Relationship Id="rId5" Type="http://schemas.openxmlformats.org/officeDocument/2006/relationships/image" Target="../media/image12.emf"/><Relationship Id="rId15" Type="http://schemas.openxmlformats.org/officeDocument/2006/relationships/image" Target="../media/image39.emf"/><Relationship Id="rId10" Type="http://schemas.openxmlformats.org/officeDocument/2006/relationships/image" Target="../media/image3.jpeg"/><Relationship Id="rId19" Type="http://schemas.openxmlformats.org/officeDocument/2006/relationships/image" Target="../media/image42.png"/><Relationship Id="rId4" Type="http://schemas.openxmlformats.org/officeDocument/2006/relationships/image" Target="../media/image33.jpeg"/><Relationship Id="rId9" Type="http://schemas.openxmlformats.org/officeDocument/2006/relationships/image" Target="../media/image2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15"/>
          <p:cNvSpPr txBox="1">
            <a:spLocks noChangeArrowheads="1"/>
          </p:cNvSpPr>
          <p:nvPr/>
        </p:nvSpPr>
        <p:spPr bwMode="auto">
          <a:xfrm>
            <a:off x="1690688" y="341947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+ 1 dose (20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4" name="ZoneTexte 63"/>
          <p:cNvSpPr txBox="1">
            <a:spLocks noChangeArrowheads="1"/>
          </p:cNvSpPr>
          <p:nvPr/>
        </p:nvSpPr>
        <p:spPr bwMode="auto">
          <a:xfrm>
            <a:off x="1697038" y="8239125"/>
            <a:ext cx="3810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Seau 5 L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+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2 doses (40 ml)</a:t>
            </a:r>
            <a:r>
              <a:rPr lang="fr-FR" altLang="fr-FR" sz="1800" b="1">
                <a:solidFill>
                  <a:srgbClr val="7F7F7F"/>
                </a:solidFill>
                <a:latin typeface="Calibri" pitchFamily="34" charset="0"/>
              </a:rPr>
              <a:t> </a:t>
            </a:r>
            <a:endParaRPr lang="fr-FR" altLang="fr-FR" sz="1800" i="1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08150" y="2767013"/>
            <a:ext cx="827088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X1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1700213" y="7597775"/>
            <a:ext cx="827087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X2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9259888" y="2767013"/>
            <a:ext cx="8270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X5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5" name="ZoneTexte 15"/>
          <p:cNvSpPr txBox="1">
            <a:spLocks noChangeArrowheads="1"/>
          </p:cNvSpPr>
          <p:nvPr/>
        </p:nvSpPr>
        <p:spPr bwMode="auto">
          <a:xfrm>
            <a:off x="9297988" y="345122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+ 5 doses (100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088688" y="17463"/>
            <a:ext cx="3787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9342438" y="7597775"/>
            <a:ext cx="827087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X3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42" name="ZoneTexte 15"/>
          <p:cNvSpPr txBox="1">
            <a:spLocks noChangeArrowheads="1"/>
          </p:cNvSpPr>
          <p:nvPr/>
        </p:nvSpPr>
        <p:spPr bwMode="auto">
          <a:xfrm>
            <a:off x="9342438" y="823912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+ 3 doses (60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à coins arrondis 53"/>
          <p:cNvSpPr/>
          <p:nvPr/>
        </p:nvSpPr>
        <p:spPr>
          <a:xfrm>
            <a:off x="7866063" y="1400175"/>
            <a:ext cx="1304925" cy="9509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lnSpc>
                <a:spcPct val="50000"/>
              </a:lnSpc>
              <a:defRPr/>
            </a:pPr>
            <a:r>
              <a:rPr lang="fr-FR" sz="1800" b="1" dirty="0"/>
              <a:t>Fuzion</a:t>
            </a:r>
          </a:p>
        </p:txBody>
      </p:sp>
      <p:pic>
        <p:nvPicPr>
          <p:cNvPr id="7170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7594600"/>
            <a:ext cx="903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54"/>
          <p:cNvCxnSpPr/>
          <p:nvPr/>
        </p:nvCxnSpPr>
        <p:spPr>
          <a:xfrm flipH="1">
            <a:off x="274638" y="50546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utre processus 5"/>
          <p:cNvSpPr/>
          <p:nvPr/>
        </p:nvSpPr>
        <p:spPr>
          <a:xfrm>
            <a:off x="9310688" y="1289050"/>
            <a:ext cx="5556250" cy="714375"/>
          </a:xfrm>
          <a:prstGeom prst="flowChartAlternateProcess">
            <a:avLst/>
          </a:prstGeom>
          <a:noFill/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latin typeface="Calibri" pitchFamily="34" charset="0"/>
              </a:rPr>
              <a:t>Produit Incolore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sp>
        <p:nvSpPr>
          <p:cNvPr id="20" name="ZoneTexte 7"/>
          <p:cNvSpPr txBox="1">
            <a:spLocks noChangeArrowheads="1"/>
          </p:cNvSpPr>
          <p:nvPr/>
        </p:nvSpPr>
        <p:spPr bwMode="auto">
          <a:xfrm>
            <a:off x="7866063" y="593725"/>
            <a:ext cx="4964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Détachage et remise en état </a:t>
            </a:r>
          </a:p>
        </p:txBody>
      </p:sp>
      <p:sp>
        <p:nvSpPr>
          <p:cNvPr id="21" name="ZoneTexte 15"/>
          <p:cNvSpPr txBox="1">
            <a:spLocks noChangeArrowheads="1"/>
          </p:cNvSpPr>
          <p:nvPr/>
        </p:nvSpPr>
        <p:spPr bwMode="auto">
          <a:xfrm>
            <a:off x="9337675" y="3170238"/>
            <a:ext cx="38592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Pulvériser le produit sur </a:t>
            </a:r>
            <a:b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</a:b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les zones à détacher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Laisser agir 5 minutes 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pour plus d’efficacité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Frotter avec une brosse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au besoin</a:t>
            </a:r>
          </a:p>
        </p:txBody>
      </p:sp>
      <p:pic>
        <p:nvPicPr>
          <p:cNvPr id="71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413" y="2773363"/>
            <a:ext cx="94773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re processus 5"/>
          <p:cNvSpPr/>
          <p:nvPr/>
        </p:nvSpPr>
        <p:spPr>
          <a:xfrm>
            <a:off x="1798638" y="6137275"/>
            <a:ext cx="5556250" cy="715963"/>
          </a:xfrm>
          <a:prstGeom prst="flowChartAlternateProcess">
            <a:avLst/>
          </a:prstGeom>
          <a:noFill/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latin typeface="Calibri" pitchFamily="34" charset="0"/>
              </a:rPr>
              <a:t>Produit Incolore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pic>
        <p:nvPicPr>
          <p:cNvPr id="26" name="Image 51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979" y="5723886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7" name="ZoneTexte 7"/>
          <p:cNvSpPr txBox="1">
            <a:spLocks noChangeArrowheads="1"/>
          </p:cNvSpPr>
          <p:nvPr/>
        </p:nvSpPr>
        <p:spPr bwMode="auto">
          <a:xfrm>
            <a:off x="323850" y="5267325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Élimination des odeurs d’urine</a:t>
            </a:r>
          </a:p>
        </p:txBody>
      </p:sp>
      <p:sp>
        <p:nvSpPr>
          <p:cNvPr id="28" name="ZoneTexte 15"/>
          <p:cNvSpPr txBox="1">
            <a:spLocks noChangeArrowheads="1"/>
          </p:cNvSpPr>
          <p:nvPr/>
        </p:nvSpPr>
        <p:spPr bwMode="auto">
          <a:xfrm>
            <a:off x="1825625" y="8020050"/>
            <a:ext cx="38592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Pulvériser le produit sur les sols</a:t>
            </a:r>
          </a:p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près des toilettes et urinoirs après le nettoyage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Ne pas frotter, ne pas rincer.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Répéter au besoin</a:t>
            </a:r>
          </a:p>
        </p:txBody>
      </p:sp>
      <p:pic>
        <p:nvPicPr>
          <p:cNvPr id="7180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13" y="69167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Imag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488" y="6918325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5788" y="20367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2238" y="2036763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Imag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Image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88" name="Image 3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Imag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onnecteur droit 38"/>
          <p:cNvCxnSpPr/>
          <p:nvPr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93675" y="17463"/>
            <a:ext cx="14682788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PRODUITS COMPLÉMENTAIRES »	Secteur ÉDUCATION			Site</a:t>
            </a:r>
          </a:p>
        </p:txBody>
      </p:sp>
      <p:cxnSp>
        <p:nvCxnSpPr>
          <p:cNvPr id="41" name="Connecteur droit 40"/>
          <p:cNvCxnSpPr/>
          <p:nvPr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93" name="Autre processus 41"/>
          <p:cNvSpPr>
            <a:spLocks noChangeArrowheads="1"/>
          </p:cNvSpPr>
          <p:nvPr/>
        </p:nvSpPr>
        <p:spPr bwMode="auto">
          <a:xfrm>
            <a:off x="1801813" y="1266825"/>
            <a:ext cx="5554662" cy="7159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(Gel prêt à l’emploi)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Utilisation quand nécessaire</a:t>
            </a:r>
          </a:p>
        </p:txBody>
      </p:sp>
      <p:pic>
        <p:nvPicPr>
          <p:cNvPr id="43" name="Image 42"/>
          <p:cNvPicPr>
            <a:picLocks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349" y="715575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4" name="ZoneTexte 7"/>
          <p:cNvSpPr txBox="1">
            <a:spLocks noChangeArrowheads="1"/>
          </p:cNvSpPr>
          <p:nvPr/>
        </p:nvSpPr>
        <p:spPr bwMode="auto">
          <a:xfrm>
            <a:off x="320675" y="593725"/>
            <a:ext cx="4964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Détartrage des sanitaires</a:t>
            </a:r>
          </a:p>
        </p:txBody>
      </p:sp>
      <p:sp>
        <p:nvSpPr>
          <p:cNvPr id="45" name="ZoneTexte 15"/>
          <p:cNvSpPr txBox="1">
            <a:spLocks noChangeArrowheads="1"/>
          </p:cNvSpPr>
          <p:nvPr/>
        </p:nvSpPr>
        <p:spPr bwMode="auto">
          <a:xfrm>
            <a:off x="1827213" y="3149600"/>
            <a:ext cx="431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89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Mettre le produit pur sur </a:t>
            </a:r>
            <a:b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</a:b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les zones à détartrer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Laisser agir 5 minutes 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pour plus d’efficacité.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Utiliser une brosse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pour le nettoyage des cuvettes et urinoirs</a:t>
            </a:r>
          </a:p>
        </p:txBody>
      </p:sp>
      <p:pic>
        <p:nvPicPr>
          <p:cNvPr id="7197" name="Imag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2278063"/>
            <a:ext cx="108426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Image 4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588" y="20462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Image 4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663" y="2047875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Image 4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0431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Image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5" y="205422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Image 50" descr="ecolabel_log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4325" y="4194175"/>
            <a:ext cx="750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Image 5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1382713"/>
            <a:ext cx="1304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à coins arrondis 54"/>
          <p:cNvSpPr/>
          <p:nvPr/>
        </p:nvSpPr>
        <p:spPr>
          <a:xfrm>
            <a:off x="430213" y="6137275"/>
            <a:ext cx="1304925" cy="9509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lnSpc>
                <a:spcPct val="50000"/>
              </a:lnSpc>
              <a:defRPr/>
            </a:pPr>
            <a:r>
              <a:rPr lang="fr-FR" sz="1800" b="1" dirty="0" err="1"/>
              <a:t>Smell</a:t>
            </a:r>
            <a:r>
              <a:rPr lang="fr-FR" sz="1800" b="1" dirty="0"/>
              <a:t> Plus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2599988" y="3149600"/>
            <a:ext cx="2276475" cy="1754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Tags légers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Feutre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Traces chaussures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Adhésifs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Peinture</a:t>
            </a:r>
          </a:p>
          <a:p>
            <a:pPr eaLnBrk="1" hangingPunct="1"/>
            <a:r>
              <a:rPr lang="is-IS" altLang="fr-FR" sz="1800">
                <a:solidFill>
                  <a:srgbClr val="7F7F7F"/>
                </a:solidFill>
                <a:latin typeface="Calibri" pitchFamily="34" charset="0"/>
              </a:rPr>
              <a:t>…</a:t>
            </a:r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7206" name="Picture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8688" y="20335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11807825" y="17463"/>
            <a:ext cx="30686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150</Words>
  <Application>Microsoft Office PowerPoint</Application>
  <PresentationFormat>Personnalisé</PresentationFormat>
  <Paragraphs>42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ＭＳ Ｐゴシック</vt:lpstr>
      <vt:lpstr>Calibri</vt:lpstr>
      <vt:lpstr>Helvetica</vt:lpstr>
      <vt:lpstr>Wingdings</vt:lpstr>
      <vt:lpstr>Thème Office</vt:lpstr>
      <vt:lpstr>1_Thème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Gendrel Vanessa</cp:lastModifiedBy>
  <cp:revision>121</cp:revision>
  <cp:lastPrinted>2015-12-04T07:20:49Z</cp:lastPrinted>
  <dcterms:created xsi:type="dcterms:W3CDTF">2015-11-03T14:46:10Z</dcterms:created>
  <dcterms:modified xsi:type="dcterms:W3CDTF">2019-12-26T09:19:33Z</dcterms:modified>
</cp:coreProperties>
</file>